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charts/chart3.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47"/>
  </p:notesMasterIdLst>
  <p:sldIdLst>
    <p:sldId id="675" r:id="rId5"/>
    <p:sldId id="970" r:id="rId6"/>
    <p:sldId id="975" r:id="rId7"/>
    <p:sldId id="974" r:id="rId8"/>
    <p:sldId id="915" r:id="rId9"/>
    <p:sldId id="917" r:id="rId10"/>
    <p:sldId id="921" r:id="rId11"/>
    <p:sldId id="920" r:id="rId12"/>
    <p:sldId id="967" r:id="rId13"/>
    <p:sldId id="968" r:id="rId14"/>
    <p:sldId id="964" r:id="rId15"/>
    <p:sldId id="965" r:id="rId16"/>
    <p:sldId id="966" r:id="rId17"/>
    <p:sldId id="971" r:id="rId18"/>
    <p:sldId id="922" r:id="rId19"/>
    <p:sldId id="878" r:id="rId20"/>
    <p:sldId id="898" r:id="rId21"/>
    <p:sldId id="879" r:id="rId22"/>
    <p:sldId id="880" r:id="rId23"/>
    <p:sldId id="881" r:id="rId24"/>
    <p:sldId id="882" r:id="rId25"/>
    <p:sldId id="976" r:id="rId26"/>
    <p:sldId id="969" r:id="rId27"/>
    <p:sldId id="961" r:id="rId28"/>
    <p:sldId id="979" r:id="rId29"/>
    <p:sldId id="980" r:id="rId30"/>
    <p:sldId id="983" r:id="rId31"/>
    <p:sldId id="984" r:id="rId32"/>
    <p:sldId id="985" r:id="rId33"/>
    <p:sldId id="986" r:id="rId34"/>
    <p:sldId id="987" r:id="rId35"/>
    <p:sldId id="988" r:id="rId36"/>
    <p:sldId id="989" r:id="rId37"/>
    <p:sldId id="990" r:id="rId38"/>
    <p:sldId id="991" r:id="rId39"/>
    <p:sldId id="981" r:id="rId40"/>
    <p:sldId id="982" r:id="rId41"/>
    <p:sldId id="952" r:id="rId42"/>
    <p:sldId id="953" r:id="rId43"/>
    <p:sldId id="954" r:id="rId44"/>
    <p:sldId id="958" r:id="rId45"/>
    <p:sldId id="901" r:id="rId46"/>
  </p:sldIdLst>
  <p:sldSz cx="9144000" cy="6858000" type="screen4x3"/>
  <p:notesSz cx="6797675" cy="9926638"/>
  <p:defaultTextStyle>
    <a:defPPr>
      <a:defRPr lang="en-US"/>
    </a:defPPr>
    <a:lvl1pPr algn="l" defTabSz="457200" rtl="0" fontAlgn="base">
      <a:spcBef>
        <a:spcPct val="0"/>
      </a:spcBef>
      <a:spcAft>
        <a:spcPct val="0"/>
      </a:spcAft>
      <a:defRPr kern="1200">
        <a:solidFill>
          <a:schemeClr val="tx1"/>
        </a:solidFill>
        <a:latin typeface="Arial" charset="0"/>
        <a:ea typeface="+mn-ea"/>
        <a:cs typeface="+mn-cs"/>
      </a:defRPr>
    </a:lvl1pPr>
    <a:lvl2pPr marL="457200" algn="l" defTabSz="457200" rtl="0" fontAlgn="base">
      <a:spcBef>
        <a:spcPct val="0"/>
      </a:spcBef>
      <a:spcAft>
        <a:spcPct val="0"/>
      </a:spcAft>
      <a:defRPr kern="1200">
        <a:solidFill>
          <a:schemeClr val="tx1"/>
        </a:solidFill>
        <a:latin typeface="Arial" charset="0"/>
        <a:ea typeface="+mn-ea"/>
        <a:cs typeface="+mn-cs"/>
      </a:defRPr>
    </a:lvl2pPr>
    <a:lvl3pPr marL="914400" algn="l" defTabSz="457200" rtl="0" fontAlgn="base">
      <a:spcBef>
        <a:spcPct val="0"/>
      </a:spcBef>
      <a:spcAft>
        <a:spcPct val="0"/>
      </a:spcAft>
      <a:defRPr kern="1200">
        <a:solidFill>
          <a:schemeClr val="tx1"/>
        </a:solidFill>
        <a:latin typeface="Arial" charset="0"/>
        <a:ea typeface="+mn-ea"/>
        <a:cs typeface="+mn-cs"/>
      </a:defRPr>
    </a:lvl3pPr>
    <a:lvl4pPr marL="1371600" algn="l" defTabSz="457200" rtl="0" fontAlgn="base">
      <a:spcBef>
        <a:spcPct val="0"/>
      </a:spcBef>
      <a:spcAft>
        <a:spcPct val="0"/>
      </a:spcAft>
      <a:defRPr kern="1200">
        <a:solidFill>
          <a:schemeClr val="tx1"/>
        </a:solidFill>
        <a:latin typeface="Arial" charset="0"/>
        <a:ea typeface="+mn-ea"/>
        <a:cs typeface="+mn-cs"/>
      </a:defRPr>
    </a:lvl4pPr>
    <a:lvl5pPr marL="1828800" algn="l" defTabSz="457200"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imeon Spieringshoek" initials="SS" lastIdx="1" clrIdx="0">
    <p:extLst>
      <p:ext uri="{19B8F6BF-5375-455C-9EA6-DF929625EA0E}">
        <p15:presenceInfo xmlns:p15="http://schemas.microsoft.com/office/powerpoint/2012/main" xmlns="" userId="S-1-5-21-61148750-934639269-1398831382-31384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D8B00"/>
    <a:srgbClr val="75787B"/>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195" autoAdjust="0"/>
    <p:restoredTop sz="95565" autoAdjust="0"/>
  </p:normalViewPr>
  <p:slideViewPr>
    <p:cSldViewPr snapToGrid="0" snapToObjects="1">
      <p:cViewPr varScale="1">
        <p:scale>
          <a:sx n="69" d="100"/>
          <a:sy n="69" d="100"/>
        </p:scale>
        <p:origin x="-1316" y="-68"/>
      </p:cViewPr>
      <p:guideLst>
        <p:guide orient="horz" pos="2160"/>
        <p:guide pos="2880"/>
      </p:guideLst>
    </p:cSldViewPr>
  </p:slideViewPr>
  <p:notesTextViewPr>
    <p:cViewPr>
      <p:scale>
        <a:sx n="100" d="100"/>
        <a:sy n="100" d="100"/>
      </p:scale>
      <p:origin x="0" y="0"/>
    </p:cViewPr>
  </p:notesTextViewPr>
  <p:sorterViewPr>
    <p:cViewPr>
      <p:scale>
        <a:sx n="90" d="100"/>
        <a:sy n="90" d="100"/>
      </p:scale>
      <p:origin x="0" y="492"/>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commentAuthors" Target="commentAuthors.xml"/><Relationship Id="rId8" Type="http://schemas.openxmlformats.org/officeDocument/2006/relationships/slide" Target="slides/slide4.xml"/><Relationship Id="rId51"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afjhb6data1\asset_cons\Asset_Consult\Simeon\Work\Backup%20-%2013-11-17\UJ\Meetings%20&amp;%20Minutes\Meetings\1.%20Feb\Presentation\UJ%20-%20Analysis%20-%20Presentation%20-%200218.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afjhb6data1\asset_cons\Asset_Consult\Simeon\Work\Backup%20-%2013-11-17\UJ\Meetings%20&amp;%20Minutes\Meetings\1.%20Feb\Presentation\UJ%20-%20Analysis%20-%20Presentation%20-%200218.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afjhb6data1\asset_cons\Asset_Consult\Simeon\Work\Backup%20-%2013-11-17\UJ\Meetings%20&amp;%20Minutes\Meetings\1.%20Feb\Presentation\UJ%20-%20Analysis%20-%20Presentation%20-%200218.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barChart>
        <c:barDir val="col"/>
        <c:grouping val="clustered"/>
        <c:ser>
          <c:idx val="0"/>
          <c:order val="0"/>
          <c:tx>
            <c:strRef>
              <c:f>Presentation!$A$11</c:f>
              <c:strCache>
                <c:ptCount val="1"/>
                <c:pt idx="0">
                  <c:v>Wealth Creation (WC)</c:v>
                </c:pt>
              </c:strCache>
            </c:strRef>
          </c:tx>
          <c:spPr>
            <a:solidFill>
              <a:schemeClr val="accent5"/>
            </a:solidFill>
            <a:ln>
              <a:solidFill>
                <a:schemeClr val="accent5"/>
              </a:solid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cat>
            <c:strRef>
              <c:f>Presentation!$CJ$1:$CO$1</c:f>
              <c:strCache>
                <c:ptCount val="4"/>
                <c:pt idx="0">
                  <c:v>3 Mths</c:v>
                </c:pt>
                <c:pt idx="1">
                  <c:v>1 Year</c:v>
                </c:pt>
                <c:pt idx="2">
                  <c:v>3 Years</c:v>
                </c:pt>
                <c:pt idx="3">
                  <c:v>5 Years</c:v>
                </c:pt>
              </c:strCache>
            </c:strRef>
          </c:cat>
          <c:val>
            <c:numRef>
              <c:f>Presentation!$CJ$11:$CO$11</c:f>
              <c:numCache>
                <c:formatCode>0.00%</c:formatCode>
                <c:ptCount val="4"/>
                <c:pt idx="0">
                  <c:v>2.1814698332999868E-2</c:v>
                </c:pt>
                <c:pt idx="1">
                  <c:v>0.11563626837529407</c:v>
                </c:pt>
                <c:pt idx="2">
                  <c:v>8.5822053637145457E-2</c:v>
                </c:pt>
                <c:pt idx="3">
                  <c:v>0.11342488510480185</c:v>
                </c:pt>
              </c:numCache>
            </c:numRef>
          </c:val>
        </c:ser>
        <c:ser>
          <c:idx val="4"/>
          <c:order val="1"/>
          <c:tx>
            <c:strRef>
              <c:f>Presentation!$A$15</c:f>
              <c:strCache>
                <c:ptCount val="1"/>
                <c:pt idx="0">
                  <c:v>CPI+6%</c:v>
                </c:pt>
              </c:strCache>
            </c:strRef>
          </c:tx>
          <c:spPr>
            <a:solidFill>
              <a:schemeClr val="tx1"/>
            </a:solidFill>
            <a:ln>
              <a:solidFill>
                <a:schemeClr val="tx1"/>
              </a:solid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cat>
            <c:strRef>
              <c:f>Presentation!$CJ$1:$CO$1</c:f>
              <c:strCache>
                <c:ptCount val="4"/>
                <c:pt idx="0">
                  <c:v>3 Mths</c:v>
                </c:pt>
                <c:pt idx="1">
                  <c:v>1 Year</c:v>
                </c:pt>
                <c:pt idx="2">
                  <c:v>3 Years</c:v>
                </c:pt>
                <c:pt idx="3">
                  <c:v>5 Years</c:v>
                </c:pt>
              </c:strCache>
            </c:strRef>
          </c:cat>
          <c:val>
            <c:numRef>
              <c:f>Presentation!$CJ$15:$CO$15</c:f>
              <c:numCache>
                <c:formatCode>0.00%</c:formatCode>
                <c:ptCount val="4"/>
                <c:pt idx="0">
                  <c:v>2.3289516832547087E-2</c:v>
                </c:pt>
                <c:pt idx="1">
                  <c:v>0.10705129306269567</c:v>
                </c:pt>
                <c:pt idx="2">
                  <c:v>0.11565987900670265</c:v>
                </c:pt>
                <c:pt idx="3">
                  <c:v>0.11485124298090316</c:v>
                </c:pt>
              </c:numCache>
            </c:numRef>
          </c:val>
        </c:ser>
        <c:ser>
          <c:idx val="5"/>
          <c:order val="2"/>
          <c:tx>
            <c:strRef>
              <c:f>Presentation!$A$16</c:f>
              <c:strCache>
                <c:ptCount val="1"/>
                <c:pt idx="0">
                  <c:v>Global Large Manager Watch (Median - Investable)</c:v>
                </c:pt>
              </c:strCache>
            </c:strRef>
          </c:tx>
          <c:spPr>
            <a:solidFill>
              <a:schemeClr val="bg1">
                <a:lumMod val="75000"/>
              </a:schemeClr>
            </a:solidFill>
            <a:ln>
              <a:solidFill>
                <a:schemeClr val="bg1">
                  <a:lumMod val="75000"/>
                </a:schemeClr>
              </a:solid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cat>
            <c:strRef>
              <c:f>Presentation!$CJ$1:$CO$1</c:f>
              <c:strCache>
                <c:ptCount val="4"/>
                <c:pt idx="0">
                  <c:v>3 Mths</c:v>
                </c:pt>
                <c:pt idx="1">
                  <c:v>1 Year</c:v>
                </c:pt>
                <c:pt idx="2">
                  <c:v>3 Years</c:v>
                </c:pt>
                <c:pt idx="3">
                  <c:v>5 Years</c:v>
                </c:pt>
              </c:strCache>
            </c:strRef>
          </c:cat>
          <c:val>
            <c:numRef>
              <c:f>Presentation!$CJ$16:$CO$16</c:f>
              <c:numCache>
                <c:formatCode>0.00%</c:formatCode>
                <c:ptCount val="4"/>
                <c:pt idx="0">
                  <c:v>2.1213446825186152E-2</c:v>
                </c:pt>
                <c:pt idx="1">
                  <c:v>0.11303433525135853</c:v>
                </c:pt>
                <c:pt idx="2">
                  <c:v>7.7702389230587851E-2</c:v>
                </c:pt>
                <c:pt idx="3">
                  <c:v>0.11359265538017672</c:v>
                </c:pt>
              </c:numCache>
            </c:numRef>
          </c:val>
        </c:ser>
        <c:gapWidth val="100"/>
        <c:overlap val="-24"/>
        <c:axId val="287729536"/>
        <c:axId val="388518656"/>
      </c:barChart>
      <c:catAx>
        <c:axId val="287729536"/>
        <c:scaling>
          <c:orientation val="minMax"/>
        </c:scaling>
        <c:axPos val="b"/>
        <c:numFmt formatCode="General" sourceLinked="1"/>
        <c:majorTickMark val="none"/>
        <c:tickLblPos val="low"/>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1000" b="0" i="0" u="none" strike="noStrike" kern="1200" baseline="0">
                <a:solidFill>
                  <a:schemeClr val="lt1">
                    <a:lumMod val="85000"/>
                  </a:schemeClr>
                </a:solidFill>
                <a:latin typeface="+mn-lt"/>
                <a:ea typeface="+mn-ea"/>
                <a:cs typeface="+mn-cs"/>
              </a:defRPr>
            </a:pPr>
            <a:endParaRPr lang="en-US"/>
          </a:p>
        </c:txPr>
        <c:crossAx val="388518656"/>
        <c:crosses val="autoZero"/>
        <c:auto val="1"/>
        <c:lblAlgn val="ctr"/>
        <c:lblOffset val="100"/>
      </c:catAx>
      <c:valAx>
        <c:axId val="388518656"/>
        <c:scaling>
          <c:orientation val="minMax"/>
        </c:scaling>
        <c:axPos val="l"/>
        <c:majorGridlines>
          <c:spPr>
            <a:ln w="9525" cap="flat" cmpd="sng" algn="ctr">
              <a:solidFill>
                <a:schemeClr val="lt1">
                  <a:lumMod val="95000"/>
                  <a:alpha val="10000"/>
                </a:schemeClr>
              </a:solidFill>
              <a:round/>
            </a:ln>
            <a:effectLst/>
          </c:spPr>
        </c:majorGridlines>
        <c:numFmt formatCode="0.00%" sourceLinked="1"/>
        <c:maj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lt1">
                    <a:lumMod val="85000"/>
                  </a:schemeClr>
                </a:solidFill>
                <a:latin typeface="+mn-lt"/>
                <a:ea typeface="+mn-ea"/>
                <a:cs typeface="+mn-cs"/>
              </a:defRPr>
            </a:pPr>
            <a:endParaRPr lang="en-US"/>
          </a:p>
        </c:txPr>
        <c:crossAx val="287729536"/>
        <c:crosses val="autoZero"/>
        <c:crossBetween val="between"/>
      </c:valAx>
      <c:spPr>
        <a:noFill/>
        <a:ln>
          <a:noFill/>
        </a:ln>
        <a:effectLst/>
      </c:spPr>
    </c:plotArea>
    <c:legend>
      <c:legendPos val="b"/>
      <c:layout/>
      <c:spPr>
        <a:noFill/>
        <a:ln>
          <a:noFill/>
        </a:ln>
        <a:effectLst/>
      </c:spPr>
      <c:txPr>
        <a:bodyPr rot="0" spcFirstLastPara="1" vertOverflow="ellipsis" vert="horz" wrap="square" anchor="ctr" anchorCtr="1"/>
        <a:lstStyle/>
        <a:p>
          <a:pPr>
            <a:defRPr sz="1000" b="0" i="0" u="none" strike="noStrike" kern="1200" baseline="0">
              <a:solidFill>
                <a:schemeClr val="lt1">
                  <a:lumMod val="85000"/>
                </a:schemeClr>
              </a:solidFill>
              <a:latin typeface="+mn-lt"/>
              <a:ea typeface="+mn-ea"/>
              <a:cs typeface="+mn-cs"/>
            </a:defRPr>
          </a:pPr>
          <a:endParaRPr lang="en-US"/>
        </a:p>
      </c:txPr>
    </c:legend>
    <c:plotVisOnly val="1"/>
    <c:dispBlanksAs val="gap"/>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barChart>
        <c:barDir val="col"/>
        <c:grouping val="clustered"/>
        <c:ser>
          <c:idx val="1"/>
          <c:order val="0"/>
          <c:tx>
            <c:strRef>
              <c:f>Presentation!$A$12</c:f>
              <c:strCache>
                <c:ptCount val="1"/>
                <c:pt idx="0">
                  <c:v>WC: Allan Gray</c:v>
                </c:pt>
              </c:strCache>
            </c:strRef>
          </c:tx>
          <c:spPr>
            <a:solidFill>
              <a:schemeClr val="accent5">
                <a:lumMod val="75000"/>
              </a:schemeClr>
            </a:soli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cat>
            <c:strRef>
              <c:f>Presentation!$CJ$1:$CO$1</c:f>
              <c:strCache>
                <c:ptCount val="4"/>
                <c:pt idx="0">
                  <c:v>3 Mths</c:v>
                </c:pt>
                <c:pt idx="1">
                  <c:v>1 Year</c:v>
                </c:pt>
                <c:pt idx="2">
                  <c:v>3 Years</c:v>
                </c:pt>
                <c:pt idx="3">
                  <c:v>5 Years</c:v>
                </c:pt>
              </c:strCache>
            </c:strRef>
          </c:cat>
          <c:val>
            <c:numRef>
              <c:f>Presentation!$CJ$12:$CO$12</c:f>
              <c:numCache>
                <c:formatCode>0.00%</c:formatCode>
                <c:ptCount val="4"/>
                <c:pt idx="0">
                  <c:v>3.6485659584545173E-2</c:v>
                </c:pt>
                <c:pt idx="1">
                  <c:v>0.1158831517645027</c:v>
                </c:pt>
                <c:pt idx="2">
                  <c:v>0.10822365384197867</c:v>
                </c:pt>
                <c:pt idx="3">
                  <c:v>0.13620370151247926</c:v>
                </c:pt>
              </c:numCache>
            </c:numRef>
          </c:val>
        </c:ser>
        <c:ser>
          <c:idx val="2"/>
          <c:order val="1"/>
          <c:tx>
            <c:strRef>
              <c:f>Presentation!$A$13</c:f>
              <c:strCache>
                <c:ptCount val="1"/>
                <c:pt idx="0">
                  <c:v>WC: Coronation</c:v>
                </c:pt>
              </c:strCache>
            </c:strRef>
          </c:tx>
          <c:spPr>
            <a:solidFill>
              <a:schemeClr val="bg1">
                <a:lumMod val="65000"/>
              </a:schemeClr>
            </a:solidFill>
            <a:ln>
              <a:solidFill>
                <a:schemeClr val="accent4"/>
              </a:solid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cat>
            <c:strRef>
              <c:f>Presentation!$CJ$1:$CO$1</c:f>
              <c:strCache>
                <c:ptCount val="4"/>
                <c:pt idx="0">
                  <c:v>3 Mths</c:v>
                </c:pt>
                <c:pt idx="1">
                  <c:v>1 Year</c:v>
                </c:pt>
                <c:pt idx="2">
                  <c:v>3 Years</c:v>
                </c:pt>
                <c:pt idx="3">
                  <c:v>5 Years</c:v>
                </c:pt>
              </c:strCache>
            </c:strRef>
          </c:cat>
          <c:val>
            <c:numRef>
              <c:f>Presentation!$CJ$13:$CO$13</c:f>
              <c:numCache>
                <c:formatCode>0.00%</c:formatCode>
                <c:ptCount val="4"/>
                <c:pt idx="0">
                  <c:v>2.6760387347927406E-2</c:v>
                </c:pt>
                <c:pt idx="1">
                  <c:v>0.1413206790151823</c:v>
                </c:pt>
                <c:pt idx="2">
                  <c:v>8.7440598294939345E-2</c:v>
                </c:pt>
                <c:pt idx="3">
                  <c:v>0.13114792686297791</c:v>
                </c:pt>
              </c:numCache>
            </c:numRef>
          </c:val>
        </c:ser>
        <c:ser>
          <c:idx val="3"/>
          <c:order val="2"/>
          <c:tx>
            <c:strRef>
              <c:f>Presentation!$A$14</c:f>
              <c:strCache>
                <c:ptCount val="1"/>
                <c:pt idx="0">
                  <c:v>WC: Investec Opportunity</c:v>
                </c:pt>
              </c:strCache>
            </c:strRef>
          </c:tx>
          <c:spPr>
            <a:solidFill>
              <a:schemeClr val="accent5">
                <a:lumMod val="60000"/>
                <a:lumOff val="40000"/>
              </a:schemeClr>
            </a:solidFill>
            <a:ln>
              <a:solidFill>
                <a:schemeClr val="accent6"/>
              </a:solid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cat>
            <c:strRef>
              <c:f>Presentation!$CJ$1:$CO$1</c:f>
              <c:strCache>
                <c:ptCount val="4"/>
                <c:pt idx="0">
                  <c:v>3 Mths</c:v>
                </c:pt>
                <c:pt idx="1">
                  <c:v>1 Year</c:v>
                </c:pt>
                <c:pt idx="2">
                  <c:v>3 Years</c:v>
                </c:pt>
                <c:pt idx="3">
                  <c:v>5 Years</c:v>
                </c:pt>
              </c:strCache>
            </c:strRef>
          </c:cat>
          <c:val>
            <c:numRef>
              <c:f>Presentation!$CJ$14:$CO$14</c:f>
              <c:numCache>
                <c:formatCode>0.00%</c:formatCode>
                <c:ptCount val="4"/>
                <c:pt idx="0">
                  <c:v>1.0795039248320518E-2</c:v>
                </c:pt>
                <c:pt idx="1">
                  <c:v>9.7874661521436798E-2</c:v>
                </c:pt>
                <c:pt idx="2">
                  <c:v>8.0731999987328842E-2</c:v>
                </c:pt>
                <c:pt idx="3">
                  <c:v>0.10104589079971982</c:v>
                </c:pt>
              </c:numCache>
            </c:numRef>
          </c:val>
        </c:ser>
        <c:ser>
          <c:idx val="4"/>
          <c:order val="3"/>
          <c:tx>
            <c:strRef>
              <c:f>Presentation!$A$15</c:f>
              <c:strCache>
                <c:ptCount val="1"/>
                <c:pt idx="0">
                  <c:v>CPI+6%</c:v>
                </c:pt>
              </c:strCache>
            </c:strRef>
          </c:tx>
          <c:spPr>
            <a:solidFill>
              <a:schemeClr val="tx1"/>
            </a:solidFill>
            <a:ln>
              <a:solidFill>
                <a:schemeClr val="tx1"/>
              </a:solid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cat>
            <c:strRef>
              <c:f>Presentation!$CJ$1:$CO$1</c:f>
              <c:strCache>
                <c:ptCount val="4"/>
                <c:pt idx="0">
                  <c:v>3 Mths</c:v>
                </c:pt>
                <c:pt idx="1">
                  <c:v>1 Year</c:v>
                </c:pt>
                <c:pt idx="2">
                  <c:v>3 Years</c:v>
                </c:pt>
                <c:pt idx="3">
                  <c:v>5 Years</c:v>
                </c:pt>
              </c:strCache>
            </c:strRef>
          </c:cat>
          <c:val>
            <c:numRef>
              <c:f>Presentation!$CJ$15:$CO$15</c:f>
              <c:numCache>
                <c:formatCode>0.00%</c:formatCode>
                <c:ptCount val="4"/>
                <c:pt idx="0">
                  <c:v>2.3289516832547087E-2</c:v>
                </c:pt>
                <c:pt idx="1">
                  <c:v>0.10705129306269567</c:v>
                </c:pt>
                <c:pt idx="2">
                  <c:v>0.11565987900670265</c:v>
                </c:pt>
                <c:pt idx="3">
                  <c:v>0.11485124298090316</c:v>
                </c:pt>
              </c:numCache>
            </c:numRef>
          </c:val>
        </c:ser>
        <c:ser>
          <c:idx val="5"/>
          <c:order val="4"/>
          <c:tx>
            <c:strRef>
              <c:f>Presentation!$A$16</c:f>
              <c:strCache>
                <c:ptCount val="1"/>
                <c:pt idx="0">
                  <c:v>Global Large Manager Watch (Median - Investable)</c:v>
                </c:pt>
              </c:strCache>
            </c:strRef>
          </c:tx>
          <c:spPr>
            <a:solidFill>
              <a:schemeClr val="bg1">
                <a:lumMod val="95000"/>
              </a:schemeClr>
            </a:solidFill>
            <a:ln>
              <a:solidFill>
                <a:schemeClr val="bg1">
                  <a:lumMod val="75000"/>
                </a:schemeClr>
              </a:solid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cat>
            <c:strRef>
              <c:f>Presentation!$CJ$1:$CO$1</c:f>
              <c:strCache>
                <c:ptCount val="4"/>
                <c:pt idx="0">
                  <c:v>3 Mths</c:v>
                </c:pt>
                <c:pt idx="1">
                  <c:v>1 Year</c:v>
                </c:pt>
                <c:pt idx="2">
                  <c:v>3 Years</c:v>
                </c:pt>
                <c:pt idx="3">
                  <c:v>5 Years</c:v>
                </c:pt>
              </c:strCache>
            </c:strRef>
          </c:cat>
          <c:val>
            <c:numRef>
              <c:f>Presentation!$CJ$16:$CO$16</c:f>
              <c:numCache>
                <c:formatCode>0.00%</c:formatCode>
                <c:ptCount val="4"/>
                <c:pt idx="0">
                  <c:v>2.1213446825186152E-2</c:v>
                </c:pt>
                <c:pt idx="1">
                  <c:v>0.11303433525135853</c:v>
                </c:pt>
                <c:pt idx="2">
                  <c:v>7.7702389230587851E-2</c:v>
                </c:pt>
                <c:pt idx="3">
                  <c:v>0.11359265538017672</c:v>
                </c:pt>
              </c:numCache>
            </c:numRef>
          </c:val>
        </c:ser>
        <c:gapWidth val="100"/>
        <c:overlap val="-24"/>
        <c:axId val="287727616"/>
        <c:axId val="293862784"/>
      </c:barChart>
      <c:catAx>
        <c:axId val="287727616"/>
        <c:scaling>
          <c:orientation val="minMax"/>
        </c:scaling>
        <c:axPos val="b"/>
        <c:numFmt formatCode="General" sourceLinked="1"/>
        <c:majorTickMark val="none"/>
        <c:tickLblPos val="low"/>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1000" b="0" i="0" u="none" strike="noStrike" kern="1200" baseline="0">
                <a:solidFill>
                  <a:schemeClr val="lt1">
                    <a:lumMod val="85000"/>
                  </a:schemeClr>
                </a:solidFill>
                <a:latin typeface="+mn-lt"/>
                <a:ea typeface="+mn-ea"/>
                <a:cs typeface="+mn-cs"/>
              </a:defRPr>
            </a:pPr>
            <a:endParaRPr lang="en-US"/>
          </a:p>
        </c:txPr>
        <c:crossAx val="293862784"/>
        <c:crosses val="autoZero"/>
        <c:auto val="1"/>
        <c:lblAlgn val="ctr"/>
        <c:lblOffset val="100"/>
      </c:catAx>
      <c:valAx>
        <c:axId val="293862784"/>
        <c:scaling>
          <c:orientation val="minMax"/>
        </c:scaling>
        <c:axPos val="l"/>
        <c:majorGridlines>
          <c:spPr>
            <a:ln w="9525" cap="flat" cmpd="sng" algn="ctr">
              <a:solidFill>
                <a:schemeClr val="lt1">
                  <a:lumMod val="95000"/>
                  <a:alpha val="10000"/>
                </a:schemeClr>
              </a:solidFill>
              <a:round/>
            </a:ln>
            <a:effectLst/>
          </c:spPr>
        </c:majorGridlines>
        <c:numFmt formatCode="0.00%" sourceLinked="1"/>
        <c:maj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lt1">
                    <a:lumMod val="85000"/>
                  </a:schemeClr>
                </a:solidFill>
                <a:latin typeface="+mn-lt"/>
                <a:ea typeface="+mn-ea"/>
                <a:cs typeface="+mn-cs"/>
              </a:defRPr>
            </a:pPr>
            <a:endParaRPr lang="en-US"/>
          </a:p>
        </c:txPr>
        <c:crossAx val="287727616"/>
        <c:crosses val="autoZero"/>
        <c:crossBetween val="between"/>
      </c:valAx>
      <c:spPr>
        <a:noFill/>
        <a:ln>
          <a:noFill/>
        </a:ln>
        <a:effectLst/>
      </c:spPr>
    </c:plotArea>
    <c:legend>
      <c:legendPos val="b"/>
      <c:layout/>
      <c:spPr>
        <a:noFill/>
        <a:ln>
          <a:noFill/>
        </a:ln>
        <a:effectLst/>
      </c:spPr>
      <c:txPr>
        <a:bodyPr rot="0" spcFirstLastPara="1" vertOverflow="ellipsis" vert="horz" wrap="square" anchor="ctr" anchorCtr="1"/>
        <a:lstStyle/>
        <a:p>
          <a:pPr>
            <a:defRPr sz="1000" b="0" i="0" u="none" strike="noStrike" kern="1200" baseline="0">
              <a:solidFill>
                <a:schemeClr val="lt1">
                  <a:lumMod val="85000"/>
                </a:schemeClr>
              </a:solidFill>
              <a:latin typeface="+mn-lt"/>
              <a:ea typeface="+mn-ea"/>
              <a:cs typeface="+mn-cs"/>
            </a:defRPr>
          </a:pPr>
          <a:endParaRPr lang="en-US"/>
        </a:p>
      </c:txPr>
    </c:legend>
    <c:plotVisOnly val="1"/>
    <c:dispBlanksAs val="gap"/>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8.6444177116749302E-2"/>
          <c:y val="1.4250309789343246E-2"/>
          <c:w val="0.90738298337707768"/>
          <c:h val="0.85601010840187752"/>
        </c:manualLayout>
      </c:layout>
      <c:barChart>
        <c:barDir val="col"/>
        <c:grouping val="clustered"/>
        <c:ser>
          <c:idx val="0"/>
          <c:order val="0"/>
          <c:tx>
            <c:strRef>
              <c:f>Presentation!$A$19</c:f>
              <c:strCache>
                <c:ptCount val="1"/>
                <c:pt idx="0">
                  <c:v>AF Invest. Real Return Focus</c:v>
                </c:pt>
              </c:strCache>
            </c:strRef>
          </c:tx>
          <c:spPr>
            <a:solidFill>
              <a:schemeClr val="accent5"/>
            </a:solidFill>
            <a:ln>
              <a:solidFill>
                <a:schemeClr val="accent5"/>
              </a:solid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cat>
            <c:strRef>
              <c:f>Presentation!$CJ$1:$CO$1</c:f>
              <c:strCache>
                <c:ptCount val="4"/>
                <c:pt idx="0">
                  <c:v>3 Mths</c:v>
                </c:pt>
                <c:pt idx="1">
                  <c:v>1 Year</c:v>
                </c:pt>
                <c:pt idx="2">
                  <c:v>3 Years</c:v>
                </c:pt>
                <c:pt idx="3">
                  <c:v>5 Years</c:v>
                </c:pt>
              </c:strCache>
            </c:strRef>
          </c:cat>
          <c:val>
            <c:numRef>
              <c:f>Presentation!$CJ$19:$CO$19</c:f>
              <c:numCache>
                <c:formatCode>0.00%</c:formatCode>
                <c:ptCount val="4"/>
                <c:pt idx="0">
                  <c:v>2.4533277100000028E-2</c:v>
                </c:pt>
                <c:pt idx="1">
                  <c:v>0.10010150630858602</c:v>
                </c:pt>
                <c:pt idx="2">
                  <c:v>7.725809835547448E-2</c:v>
                </c:pt>
                <c:pt idx="3">
                  <c:v>9.5491885342845265E-2</c:v>
                </c:pt>
              </c:numCache>
            </c:numRef>
          </c:val>
        </c:ser>
        <c:ser>
          <c:idx val="1"/>
          <c:order val="1"/>
          <c:tx>
            <c:strRef>
              <c:f>Presentation!$A$20</c:f>
              <c:strCache>
                <c:ptCount val="1"/>
                <c:pt idx="0">
                  <c:v>CPI+4%</c:v>
                </c:pt>
              </c:strCache>
            </c:strRef>
          </c:tx>
          <c:spPr>
            <a:solidFill>
              <a:schemeClr val="tx1"/>
            </a:solidFill>
            <a:ln>
              <a:solidFill>
                <a:schemeClr val="tx1"/>
              </a:solid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cat>
            <c:strRef>
              <c:f>Presentation!$CJ$1:$CO$1</c:f>
              <c:strCache>
                <c:ptCount val="4"/>
                <c:pt idx="0">
                  <c:v>3 Mths</c:v>
                </c:pt>
                <c:pt idx="1">
                  <c:v>1 Year</c:v>
                </c:pt>
                <c:pt idx="2">
                  <c:v>3 Years</c:v>
                </c:pt>
                <c:pt idx="3">
                  <c:v>5 Years</c:v>
                </c:pt>
              </c:strCache>
            </c:strRef>
          </c:cat>
          <c:val>
            <c:numRef>
              <c:f>Presentation!$CJ$20:$CO$20</c:f>
              <c:numCache>
                <c:formatCode>0.00%</c:formatCode>
                <c:ptCount val="4"/>
                <c:pt idx="0">
                  <c:v>1.8590258904219503E-2</c:v>
                </c:pt>
                <c:pt idx="1">
                  <c:v>8.7041541714864445E-2</c:v>
                </c:pt>
                <c:pt idx="2">
                  <c:v>9.5640816164311526E-2</c:v>
                </c:pt>
                <c:pt idx="3">
                  <c:v>9.4830282243918443E-2</c:v>
                </c:pt>
              </c:numCache>
            </c:numRef>
          </c:val>
        </c:ser>
        <c:gapWidth val="100"/>
        <c:overlap val="-24"/>
        <c:axId val="261973120"/>
        <c:axId val="273914496"/>
      </c:barChart>
      <c:catAx>
        <c:axId val="261973120"/>
        <c:scaling>
          <c:orientation val="minMax"/>
        </c:scaling>
        <c:axPos val="b"/>
        <c:numFmt formatCode="General" sourceLinked="1"/>
        <c:maj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1000" b="0" i="0" u="none" strike="noStrike" kern="1200" baseline="0">
                <a:solidFill>
                  <a:schemeClr val="lt1">
                    <a:lumMod val="85000"/>
                  </a:schemeClr>
                </a:solidFill>
                <a:latin typeface="+mn-lt"/>
                <a:ea typeface="+mn-ea"/>
                <a:cs typeface="+mn-cs"/>
              </a:defRPr>
            </a:pPr>
            <a:endParaRPr lang="en-US"/>
          </a:p>
        </c:txPr>
        <c:crossAx val="273914496"/>
        <c:crosses val="autoZero"/>
        <c:auto val="1"/>
        <c:lblAlgn val="ctr"/>
        <c:lblOffset val="100"/>
      </c:catAx>
      <c:valAx>
        <c:axId val="273914496"/>
        <c:scaling>
          <c:orientation val="minMax"/>
        </c:scaling>
        <c:axPos val="l"/>
        <c:majorGridlines>
          <c:spPr>
            <a:ln w="9525" cap="flat" cmpd="sng" algn="ctr">
              <a:solidFill>
                <a:schemeClr val="lt1">
                  <a:lumMod val="95000"/>
                  <a:alpha val="10000"/>
                </a:schemeClr>
              </a:solidFill>
              <a:round/>
            </a:ln>
            <a:effectLst/>
          </c:spPr>
        </c:majorGridlines>
        <c:numFmt formatCode="0.00%" sourceLinked="1"/>
        <c:maj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lt1">
                    <a:lumMod val="85000"/>
                  </a:schemeClr>
                </a:solidFill>
                <a:latin typeface="+mn-lt"/>
                <a:ea typeface="+mn-ea"/>
                <a:cs typeface="+mn-cs"/>
              </a:defRPr>
            </a:pPr>
            <a:endParaRPr lang="en-US"/>
          </a:p>
        </c:txPr>
        <c:crossAx val="261973120"/>
        <c:crosses val="autoZero"/>
        <c:crossBetween val="between"/>
      </c:valAx>
      <c:spPr>
        <a:noFill/>
        <a:ln>
          <a:noFill/>
        </a:ln>
        <a:effectLst/>
      </c:spPr>
    </c:plotArea>
    <c:legend>
      <c:legendPos val="b"/>
      <c:layout/>
      <c:spPr>
        <a:noFill/>
        <a:ln>
          <a:noFill/>
        </a:ln>
        <a:effectLst/>
      </c:spPr>
      <c:txPr>
        <a:bodyPr rot="0" spcFirstLastPara="1" vertOverflow="ellipsis" vert="horz" wrap="square" anchor="ctr" anchorCtr="1"/>
        <a:lstStyle/>
        <a:p>
          <a:pPr>
            <a:defRPr sz="1000" b="0" i="0" u="none" strike="noStrike" kern="1200" baseline="0">
              <a:solidFill>
                <a:schemeClr val="lt1">
                  <a:lumMod val="85000"/>
                </a:schemeClr>
              </a:solidFill>
              <a:latin typeface="+mn-lt"/>
              <a:ea typeface="+mn-ea"/>
              <a:cs typeface="+mn-cs"/>
            </a:defRPr>
          </a:pPr>
          <a:endParaRPr lang="en-US"/>
        </a:p>
      </c:txPr>
    </c:legend>
    <c:plotVisOnly val="1"/>
    <c:dispBlanksAs val="gap"/>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68460016-CC27-4FF9-916C-E5EBA03A64C2}" type="datetimeFigureOut">
              <a:rPr lang="en-US" smtClean="0"/>
              <a:pPr/>
              <a:t>2/25/2018</a:t>
            </a:fld>
            <a:endParaRPr lang="en-ZA"/>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ZA"/>
          </a:p>
        </p:txBody>
      </p:sp>
      <p:sp>
        <p:nvSpPr>
          <p:cNvPr id="5" name="Notes Placeholder 4"/>
          <p:cNvSpPr>
            <a:spLocks noGrp="1"/>
          </p:cNvSpPr>
          <p:nvPr>
            <p:ph type="body" sz="quarter" idx="3"/>
          </p:nvPr>
        </p:nvSpPr>
        <p:spPr>
          <a:xfrm>
            <a:off x="679450" y="4714875"/>
            <a:ext cx="5438775" cy="446722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6" name="Footer Placeholder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en-ZA"/>
          </a:p>
        </p:txBody>
      </p:sp>
      <p:sp>
        <p:nvSpPr>
          <p:cNvPr id="7" name="Slide Number Placeholder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309EA490-DEBA-4CFF-BDEB-D45E31DD7DD2}" type="slidenum">
              <a:rPr lang="en-ZA" smtClean="0"/>
              <a:pPr/>
              <a:t>‹#›</a:t>
            </a:fld>
            <a:endParaRPr lang="en-ZA"/>
          </a:p>
        </p:txBody>
      </p:sp>
    </p:spTree>
    <p:extLst>
      <p:ext uri="{BB962C8B-B14F-4D97-AF65-F5344CB8AC3E}">
        <p14:creationId xmlns:p14="http://schemas.microsoft.com/office/powerpoint/2010/main" xmlns="" val="23982808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ZA" dirty="0"/>
          </a:p>
        </p:txBody>
      </p:sp>
      <p:sp>
        <p:nvSpPr>
          <p:cNvPr id="4" name="Slide Number Placeholder 3"/>
          <p:cNvSpPr>
            <a:spLocks noGrp="1"/>
          </p:cNvSpPr>
          <p:nvPr>
            <p:ph type="sldNum" sz="quarter" idx="10"/>
          </p:nvPr>
        </p:nvSpPr>
        <p:spPr/>
        <p:txBody>
          <a:bodyPr/>
          <a:lstStyle/>
          <a:p>
            <a:fld id="{309EA490-DEBA-4CFF-BDEB-D45E31DD7DD2}" type="slidenum">
              <a:rPr lang="en-ZA" smtClean="0"/>
              <a:pPr/>
              <a:t>1</a:t>
            </a:fld>
            <a:endParaRPr lang="en-ZA"/>
          </a:p>
        </p:txBody>
      </p:sp>
    </p:spTree>
    <p:extLst>
      <p:ext uri="{BB962C8B-B14F-4D97-AF65-F5344CB8AC3E}">
        <p14:creationId xmlns:p14="http://schemas.microsoft.com/office/powerpoint/2010/main" xmlns="" val="21396500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p>
            <a:fld id="{373AC388-2784-47F1-A0AE-738989CCF166}" type="slidenum">
              <a:rPr lang="en-US" smtClean="0">
                <a:latin typeface="Arial" charset="0"/>
              </a:rPr>
              <a:pPr/>
              <a:t>35</a:t>
            </a:fld>
            <a:endParaRPr lang="en-US" smtClean="0">
              <a:latin typeface="Arial" charset="0"/>
            </a:endParaRPr>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a:ln/>
        </p:spPr>
        <p:txBody>
          <a:bodyPr/>
          <a:lstStyle/>
          <a:p>
            <a:endParaRPr lang="en-ZA" smtClean="0">
              <a:latin typeface="Arial" charset="0"/>
            </a:endParaRPr>
          </a:p>
        </p:txBody>
      </p:sp>
    </p:spTree>
    <p:extLst>
      <p:ext uri="{BB962C8B-B14F-4D97-AF65-F5344CB8AC3E}">
        <p14:creationId xmlns:p14="http://schemas.microsoft.com/office/powerpoint/2010/main" xmlns="" val="33867414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p>
            <a:fld id="{373AC388-2784-47F1-A0AE-738989CCF166}" type="slidenum">
              <a:rPr lang="en-US" smtClean="0">
                <a:latin typeface="Arial" charset="0"/>
              </a:rPr>
              <a:pPr/>
              <a:t>42</a:t>
            </a:fld>
            <a:endParaRPr lang="en-US" smtClean="0">
              <a:latin typeface="Arial" charset="0"/>
            </a:endParaRPr>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a:ln/>
        </p:spPr>
        <p:txBody>
          <a:bodyPr/>
          <a:lstStyle/>
          <a:p>
            <a:endParaRPr lang="en-ZA" smtClean="0">
              <a:latin typeface="Arial" charset="0"/>
            </a:endParaRPr>
          </a:p>
        </p:txBody>
      </p:sp>
    </p:spTree>
    <p:extLst>
      <p:ext uri="{BB962C8B-B14F-4D97-AF65-F5344CB8AC3E}">
        <p14:creationId xmlns:p14="http://schemas.microsoft.com/office/powerpoint/2010/main" xmlns="" val="338674148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cxnSp>
        <p:nvCxnSpPr>
          <p:cNvPr id="4" name="Straight Connector 14"/>
          <p:cNvCxnSpPr>
            <a:cxnSpLocks noChangeShapeType="1"/>
          </p:cNvCxnSpPr>
          <p:nvPr userDrawn="1"/>
        </p:nvCxnSpPr>
        <p:spPr bwMode="auto">
          <a:xfrm>
            <a:off x="3581400" y="3730625"/>
            <a:ext cx="5054600" cy="1588"/>
          </a:xfrm>
          <a:prstGeom prst="line">
            <a:avLst/>
          </a:prstGeom>
          <a:noFill/>
          <a:ln w="25400" algn="ctr">
            <a:solidFill>
              <a:schemeClr val="bg1"/>
            </a:solidFill>
            <a:round/>
            <a:headEnd/>
            <a:tailEnd/>
          </a:ln>
        </p:spPr>
      </p:cxnSp>
      <p:sp>
        <p:nvSpPr>
          <p:cNvPr id="5" name="Rectangle 10"/>
          <p:cNvSpPr/>
          <p:nvPr userDrawn="1"/>
        </p:nvSpPr>
        <p:spPr>
          <a:xfrm flipH="1">
            <a:off x="9072563" y="0"/>
            <a:ext cx="71437" cy="6858000"/>
          </a:xfrm>
          <a:prstGeom prst="rect">
            <a:avLst/>
          </a:prstGeom>
          <a:solidFill>
            <a:srgbClr val="ED8B00"/>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6" name="Subtitle 16"/>
          <p:cNvSpPr>
            <a:spLocks noGrp="1"/>
          </p:cNvSpPr>
          <p:nvPr>
            <p:ph type="subTitle" idx="1"/>
          </p:nvPr>
        </p:nvSpPr>
        <p:spPr>
          <a:xfrm>
            <a:off x="3550556" y="3766334"/>
            <a:ext cx="4965700" cy="486355"/>
          </a:xfrm>
        </p:spPr>
        <p:txBody>
          <a:bodyPr>
            <a:normAutofit/>
          </a:bodyPr>
          <a:lstStyle>
            <a:lvl1pPr>
              <a:buFontTx/>
              <a:buNone/>
              <a:defRPr sz="2000">
                <a:solidFill>
                  <a:schemeClr val="bg1"/>
                </a:solidFill>
                <a:latin typeface="Arial" pitchFamily="34" charset="0"/>
                <a:cs typeface="Arial" pitchFamily="34" charset="0"/>
              </a:defRPr>
            </a:lvl1pPr>
          </a:lstStyle>
          <a:p>
            <a:r>
              <a:rPr lang="en-US" dirty="0" smtClean="0"/>
              <a:t>Sub heading</a:t>
            </a:r>
            <a:endParaRPr lang="en-US" dirty="0"/>
          </a:p>
        </p:txBody>
      </p:sp>
      <p:sp>
        <p:nvSpPr>
          <p:cNvPr id="17" name="Title 17"/>
          <p:cNvSpPr>
            <a:spLocks noGrp="1"/>
          </p:cNvSpPr>
          <p:nvPr>
            <p:ph type="ctrTitle"/>
          </p:nvPr>
        </p:nvSpPr>
        <p:spPr>
          <a:xfrm>
            <a:off x="3537860" y="3292926"/>
            <a:ext cx="4876798" cy="430887"/>
          </a:xfrm>
        </p:spPr>
        <p:txBody>
          <a:bodyPr>
            <a:noAutofit/>
          </a:bodyPr>
          <a:lstStyle>
            <a:lvl1pPr algn="l">
              <a:defRPr sz="3000">
                <a:solidFill>
                  <a:schemeClr val="bg1"/>
                </a:solidFill>
                <a:latin typeface="Arial" pitchFamily="34" charset="0"/>
                <a:cs typeface="Arial" pitchFamily="34" charset="0"/>
              </a:defRPr>
            </a:lvl1pPr>
          </a:lstStyle>
          <a:p>
            <a:r>
              <a:rPr lang="en-US" dirty="0" smtClean="0"/>
              <a:t>HEADING</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0_Title and Content">
    <p:spTree>
      <p:nvGrpSpPr>
        <p:cNvPr id="1" name=""/>
        <p:cNvGrpSpPr/>
        <p:nvPr/>
      </p:nvGrpSpPr>
      <p:grpSpPr>
        <a:xfrm>
          <a:off x="0" y="0"/>
          <a:ext cx="0" cy="0"/>
          <a:chOff x="0" y="0"/>
          <a:chExt cx="0" cy="0"/>
        </a:xfrm>
      </p:grpSpPr>
      <p:cxnSp>
        <p:nvCxnSpPr>
          <p:cNvPr id="4" name="Straight Connector 3"/>
          <p:cNvCxnSpPr/>
          <p:nvPr userDrawn="1"/>
        </p:nvCxnSpPr>
        <p:spPr>
          <a:xfrm>
            <a:off x="304800" y="838200"/>
            <a:ext cx="8534400" cy="1588"/>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304800" y="274638"/>
            <a:ext cx="8534400" cy="487362"/>
          </a:xfrm>
        </p:spPr>
        <p:txBody>
          <a:bodyPr/>
          <a:lstStyle/>
          <a:p>
            <a:r>
              <a:rPr lang="en-US" dirty="0" smtClean="0"/>
              <a:t>Click to edit Master title style</a:t>
            </a:r>
            <a:endParaRPr lang="en-US" dirty="0"/>
          </a:p>
        </p:txBody>
      </p:sp>
      <p:sp>
        <p:nvSpPr>
          <p:cNvPr id="7" name="Rectangle 2"/>
          <p:cNvSpPr>
            <a:spLocks noGrp="1" noChangeArrowheads="1"/>
          </p:cNvSpPr>
          <p:nvPr>
            <p:ph idx="1"/>
          </p:nvPr>
        </p:nvSpPr>
        <p:spPr>
          <a:xfrm>
            <a:off x="304800" y="913586"/>
            <a:ext cx="8534400" cy="3898900"/>
          </a:xfrm>
          <a:noFill/>
          <a:ln/>
        </p:spPr>
        <p:txBody>
          <a:bodyPr>
            <a:normAutofit/>
          </a:bodyPr>
          <a:lstStyle>
            <a:lvl1pPr>
              <a:defRPr>
                <a:latin typeface="Arial" pitchFamily="34" charset="0"/>
                <a:cs typeface="Arial" pitchFamily="34" charset="0"/>
              </a:defRPr>
            </a:lvl1pPr>
            <a:lvl2pPr>
              <a:defRPr/>
            </a:lvl2pPr>
            <a:lvl3pPr>
              <a:defRPr/>
            </a:lvl3pPr>
            <a:lvl4pPr>
              <a:defRPr/>
            </a:lvl4pPr>
            <a:lvl5pPr>
              <a:defRPr/>
            </a:lvl5pPr>
          </a:lstStyle>
          <a:p>
            <a:r>
              <a:rPr lang="en-GB" dirty="0"/>
              <a:t>Text should be 14 pt </a:t>
            </a:r>
            <a:r>
              <a:rPr lang="en-GB" dirty="0" smtClean="0"/>
              <a:t>Arial Regular </a:t>
            </a:r>
            <a:r>
              <a:rPr lang="en-GB" dirty="0"/>
              <a:t>(default); text anchor point - top, left justified.</a:t>
            </a:r>
          </a:p>
          <a:p>
            <a:r>
              <a:rPr lang="en-GB" dirty="0"/>
              <a:t>Bullets should be as follows:</a:t>
            </a:r>
          </a:p>
          <a:p>
            <a:endParaRPr lang="en-GB" dirty="0"/>
          </a:p>
          <a:p>
            <a:pPr lvl="1"/>
            <a:r>
              <a:rPr lang="en-GB" dirty="0"/>
              <a:t>First level </a:t>
            </a:r>
          </a:p>
          <a:p>
            <a:pPr lvl="1"/>
            <a:r>
              <a:rPr lang="en-GB" dirty="0"/>
              <a:t>Second level</a:t>
            </a:r>
          </a:p>
          <a:p>
            <a:pPr lvl="2"/>
            <a:r>
              <a:rPr lang="en-GB" dirty="0"/>
              <a:t>Third level</a:t>
            </a:r>
          </a:p>
          <a:p>
            <a:pPr lvl="3"/>
            <a:r>
              <a:rPr lang="en-GB" dirty="0"/>
              <a:t>Fourth level</a:t>
            </a:r>
          </a:p>
          <a:p>
            <a:pPr lvl="4"/>
            <a:r>
              <a:rPr lang="en-GB" dirty="0"/>
              <a:t>Fifth level</a:t>
            </a:r>
          </a:p>
          <a:p>
            <a:pPr lvl="3"/>
            <a:endParaRPr lang="en-GB" dirty="0"/>
          </a:p>
          <a:p>
            <a:pPr lvl="3"/>
            <a:endParaRPr lang="en-GB" altLang="en-US" dirty="0"/>
          </a:p>
        </p:txBody>
      </p:sp>
      <p:sp>
        <p:nvSpPr>
          <p:cNvPr id="5" name="Slide Number Placeholder 5"/>
          <p:cNvSpPr>
            <a:spLocks noGrp="1"/>
          </p:cNvSpPr>
          <p:nvPr>
            <p:ph type="sldNum" sz="quarter" idx="10"/>
          </p:nvPr>
        </p:nvSpPr>
        <p:spPr>
          <a:xfrm>
            <a:off x="3429000" y="6324600"/>
            <a:ext cx="2133600" cy="365125"/>
          </a:xfrm>
          <a:prstGeom prst="rect">
            <a:avLst/>
          </a:prstGeom>
        </p:spPr>
        <p:txBody>
          <a:bodyPr/>
          <a:lstStyle>
            <a:lvl1pPr algn="ctr">
              <a:defRPr>
                <a:solidFill>
                  <a:srgbClr val="A7A9AC"/>
                </a:solidFill>
              </a:defRPr>
            </a:lvl1pPr>
          </a:lstStyle>
          <a:p>
            <a:pPr>
              <a:defRPr/>
            </a:pPr>
            <a:fld id="{A2BFD933-6A6B-40BA-B787-F7DB0A8DD54E}"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1_Title and Content">
    <p:spTree>
      <p:nvGrpSpPr>
        <p:cNvPr id="1" name=""/>
        <p:cNvGrpSpPr/>
        <p:nvPr/>
      </p:nvGrpSpPr>
      <p:grpSpPr>
        <a:xfrm>
          <a:off x="0" y="0"/>
          <a:ext cx="0" cy="0"/>
          <a:chOff x="0" y="0"/>
          <a:chExt cx="0" cy="0"/>
        </a:xfrm>
      </p:grpSpPr>
      <p:cxnSp>
        <p:nvCxnSpPr>
          <p:cNvPr id="4" name="Straight Connector 3"/>
          <p:cNvCxnSpPr/>
          <p:nvPr userDrawn="1"/>
        </p:nvCxnSpPr>
        <p:spPr>
          <a:xfrm>
            <a:off x="304800" y="838200"/>
            <a:ext cx="8534400" cy="1588"/>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304800" y="274638"/>
            <a:ext cx="8534400" cy="487362"/>
          </a:xfrm>
        </p:spPr>
        <p:txBody>
          <a:bodyPr/>
          <a:lstStyle/>
          <a:p>
            <a:r>
              <a:rPr lang="en-US" dirty="0" smtClean="0"/>
              <a:t>Click to edit Master title style</a:t>
            </a:r>
            <a:endParaRPr lang="en-US" dirty="0"/>
          </a:p>
        </p:txBody>
      </p:sp>
      <p:sp>
        <p:nvSpPr>
          <p:cNvPr id="7" name="Rectangle 2"/>
          <p:cNvSpPr>
            <a:spLocks noGrp="1" noChangeArrowheads="1"/>
          </p:cNvSpPr>
          <p:nvPr>
            <p:ph idx="1"/>
          </p:nvPr>
        </p:nvSpPr>
        <p:spPr>
          <a:xfrm>
            <a:off x="304800" y="913586"/>
            <a:ext cx="8534400" cy="3898900"/>
          </a:xfrm>
          <a:noFill/>
          <a:ln/>
        </p:spPr>
        <p:txBody>
          <a:bodyPr>
            <a:normAutofit/>
          </a:bodyPr>
          <a:lstStyle>
            <a:lvl1pPr>
              <a:defRPr>
                <a:latin typeface="Arial" pitchFamily="34" charset="0"/>
                <a:cs typeface="Arial" pitchFamily="34" charset="0"/>
              </a:defRPr>
            </a:lvl1pPr>
            <a:lvl2pPr>
              <a:defRPr/>
            </a:lvl2pPr>
            <a:lvl3pPr>
              <a:defRPr/>
            </a:lvl3pPr>
            <a:lvl4pPr>
              <a:defRPr/>
            </a:lvl4pPr>
            <a:lvl5pPr>
              <a:defRPr/>
            </a:lvl5pPr>
          </a:lstStyle>
          <a:p>
            <a:r>
              <a:rPr lang="en-GB" dirty="0"/>
              <a:t>Text should be 14 pt </a:t>
            </a:r>
            <a:r>
              <a:rPr lang="en-GB" dirty="0" smtClean="0"/>
              <a:t>Arial Regular </a:t>
            </a:r>
            <a:r>
              <a:rPr lang="en-GB" dirty="0"/>
              <a:t>(default); text anchor point - top, left justified.</a:t>
            </a:r>
          </a:p>
          <a:p>
            <a:r>
              <a:rPr lang="en-GB" dirty="0"/>
              <a:t>Bullets should be as follows:</a:t>
            </a:r>
          </a:p>
          <a:p>
            <a:endParaRPr lang="en-GB" dirty="0"/>
          </a:p>
          <a:p>
            <a:pPr lvl="1"/>
            <a:r>
              <a:rPr lang="en-GB" dirty="0"/>
              <a:t>First level </a:t>
            </a:r>
          </a:p>
          <a:p>
            <a:pPr lvl="1"/>
            <a:r>
              <a:rPr lang="en-GB" dirty="0"/>
              <a:t>Second level</a:t>
            </a:r>
          </a:p>
          <a:p>
            <a:pPr lvl="2"/>
            <a:r>
              <a:rPr lang="en-GB" dirty="0"/>
              <a:t>Third level</a:t>
            </a:r>
          </a:p>
          <a:p>
            <a:pPr lvl="3"/>
            <a:r>
              <a:rPr lang="en-GB" dirty="0"/>
              <a:t>Fourth level</a:t>
            </a:r>
          </a:p>
          <a:p>
            <a:pPr lvl="4"/>
            <a:r>
              <a:rPr lang="en-GB" dirty="0"/>
              <a:t>Fifth level</a:t>
            </a:r>
          </a:p>
          <a:p>
            <a:pPr lvl="3"/>
            <a:endParaRPr lang="en-GB" dirty="0"/>
          </a:p>
          <a:p>
            <a:pPr lvl="3"/>
            <a:endParaRPr lang="en-GB" altLang="en-US" dirty="0"/>
          </a:p>
        </p:txBody>
      </p:sp>
      <p:sp>
        <p:nvSpPr>
          <p:cNvPr id="5" name="Slide Number Placeholder 5"/>
          <p:cNvSpPr>
            <a:spLocks noGrp="1"/>
          </p:cNvSpPr>
          <p:nvPr>
            <p:ph type="sldNum" sz="quarter" idx="10"/>
          </p:nvPr>
        </p:nvSpPr>
        <p:spPr>
          <a:xfrm>
            <a:off x="3429000" y="6324600"/>
            <a:ext cx="2133600" cy="365125"/>
          </a:xfrm>
          <a:prstGeom prst="rect">
            <a:avLst/>
          </a:prstGeom>
        </p:spPr>
        <p:txBody>
          <a:bodyPr/>
          <a:lstStyle>
            <a:lvl1pPr algn="ctr">
              <a:defRPr>
                <a:solidFill>
                  <a:srgbClr val="A7A9AC"/>
                </a:solidFill>
              </a:defRPr>
            </a:lvl1pPr>
          </a:lstStyle>
          <a:p>
            <a:pPr>
              <a:defRPr/>
            </a:pPr>
            <a:fld id="{A2BFD933-6A6B-40BA-B787-F7DB0A8DD54E}"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2_Title and Content">
    <p:spTree>
      <p:nvGrpSpPr>
        <p:cNvPr id="1" name=""/>
        <p:cNvGrpSpPr/>
        <p:nvPr/>
      </p:nvGrpSpPr>
      <p:grpSpPr>
        <a:xfrm>
          <a:off x="0" y="0"/>
          <a:ext cx="0" cy="0"/>
          <a:chOff x="0" y="0"/>
          <a:chExt cx="0" cy="0"/>
        </a:xfrm>
      </p:grpSpPr>
      <p:cxnSp>
        <p:nvCxnSpPr>
          <p:cNvPr id="4" name="Straight Connector 3"/>
          <p:cNvCxnSpPr/>
          <p:nvPr userDrawn="1"/>
        </p:nvCxnSpPr>
        <p:spPr>
          <a:xfrm>
            <a:off x="304800" y="838200"/>
            <a:ext cx="8534400" cy="1588"/>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304800" y="274638"/>
            <a:ext cx="8534400" cy="487362"/>
          </a:xfrm>
        </p:spPr>
        <p:txBody>
          <a:bodyPr/>
          <a:lstStyle/>
          <a:p>
            <a:r>
              <a:rPr lang="en-US" dirty="0" smtClean="0"/>
              <a:t>Click to edit Master title style</a:t>
            </a:r>
            <a:endParaRPr lang="en-US" dirty="0"/>
          </a:p>
        </p:txBody>
      </p:sp>
      <p:sp>
        <p:nvSpPr>
          <p:cNvPr id="7" name="Rectangle 2"/>
          <p:cNvSpPr>
            <a:spLocks noGrp="1" noChangeArrowheads="1"/>
          </p:cNvSpPr>
          <p:nvPr>
            <p:ph idx="1"/>
          </p:nvPr>
        </p:nvSpPr>
        <p:spPr>
          <a:xfrm>
            <a:off x="304800" y="913586"/>
            <a:ext cx="8534400" cy="3898900"/>
          </a:xfrm>
          <a:noFill/>
          <a:ln/>
        </p:spPr>
        <p:txBody>
          <a:bodyPr>
            <a:normAutofit/>
          </a:bodyPr>
          <a:lstStyle>
            <a:lvl1pPr>
              <a:defRPr>
                <a:latin typeface="Arial" pitchFamily="34" charset="0"/>
                <a:cs typeface="Arial" pitchFamily="34" charset="0"/>
              </a:defRPr>
            </a:lvl1pPr>
            <a:lvl2pPr>
              <a:defRPr/>
            </a:lvl2pPr>
            <a:lvl3pPr>
              <a:defRPr/>
            </a:lvl3pPr>
            <a:lvl4pPr>
              <a:defRPr/>
            </a:lvl4pPr>
            <a:lvl5pPr>
              <a:defRPr/>
            </a:lvl5pPr>
          </a:lstStyle>
          <a:p>
            <a:r>
              <a:rPr lang="en-GB" dirty="0"/>
              <a:t>Text should be 14 pt </a:t>
            </a:r>
            <a:r>
              <a:rPr lang="en-GB" dirty="0" smtClean="0"/>
              <a:t>Arial Regular </a:t>
            </a:r>
            <a:r>
              <a:rPr lang="en-GB" dirty="0"/>
              <a:t>(default); text anchor point - top, left justified.</a:t>
            </a:r>
          </a:p>
          <a:p>
            <a:r>
              <a:rPr lang="en-GB" dirty="0"/>
              <a:t>Bullets should be as follows:</a:t>
            </a:r>
          </a:p>
          <a:p>
            <a:endParaRPr lang="en-GB" dirty="0"/>
          </a:p>
          <a:p>
            <a:pPr lvl="1"/>
            <a:r>
              <a:rPr lang="en-GB" dirty="0"/>
              <a:t>First level </a:t>
            </a:r>
          </a:p>
          <a:p>
            <a:pPr lvl="1"/>
            <a:r>
              <a:rPr lang="en-GB" dirty="0"/>
              <a:t>Second level</a:t>
            </a:r>
          </a:p>
          <a:p>
            <a:pPr lvl="2"/>
            <a:r>
              <a:rPr lang="en-GB" dirty="0"/>
              <a:t>Third level</a:t>
            </a:r>
          </a:p>
          <a:p>
            <a:pPr lvl="3"/>
            <a:r>
              <a:rPr lang="en-GB" dirty="0"/>
              <a:t>Fourth level</a:t>
            </a:r>
          </a:p>
          <a:p>
            <a:pPr lvl="4"/>
            <a:r>
              <a:rPr lang="en-GB" dirty="0"/>
              <a:t>Fifth level</a:t>
            </a:r>
          </a:p>
          <a:p>
            <a:pPr lvl="3"/>
            <a:endParaRPr lang="en-GB" dirty="0"/>
          </a:p>
          <a:p>
            <a:pPr lvl="3"/>
            <a:endParaRPr lang="en-GB" altLang="en-US" dirty="0"/>
          </a:p>
        </p:txBody>
      </p:sp>
      <p:sp>
        <p:nvSpPr>
          <p:cNvPr id="5" name="Slide Number Placeholder 5"/>
          <p:cNvSpPr>
            <a:spLocks noGrp="1"/>
          </p:cNvSpPr>
          <p:nvPr>
            <p:ph type="sldNum" sz="quarter" idx="10"/>
          </p:nvPr>
        </p:nvSpPr>
        <p:spPr>
          <a:xfrm>
            <a:off x="3429000" y="6324600"/>
            <a:ext cx="2133600" cy="365125"/>
          </a:xfrm>
          <a:prstGeom prst="rect">
            <a:avLst/>
          </a:prstGeom>
        </p:spPr>
        <p:txBody>
          <a:bodyPr/>
          <a:lstStyle>
            <a:lvl1pPr algn="ctr">
              <a:defRPr>
                <a:solidFill>
                  <a:srgbClr val="A7A9AC"/>
                </a:solidFill>
              </a:defRPr>
            </a:lvl1pPr>
          </a:lstStyle>
          <a:p>
            <a:pPr>
              <a:defRPr/>
            </a:pPr>
            <a:fld id="{A2BFD933-6A6B-40BA-B787-F7DB0A8DD54E}" type="slidenum">
              <a:rPr lang="en-US"/>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DCE59014-AC8C-4B8A-89CF-93315CA1F84A}" type="datetimeFigureOut">
              <a:rPr lang="en-ZA" smtClean="0"/>
              <a:pPr/>
              <a:t>25/02/2018</a:t>
            </a:fld>
            <a:endParaRPr lang="en-ZA"/>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ZA"/>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47A4AD1F-F8BF-480C-A033-E722D0DDEB9B}" type="slidenum">
              <a:rPr lang="en-ZA" smtClean="0"/>
              <a:pPr/>
              <a:t>‹#›</a:t>
            </a:fld>
            <a:endParaRPr lang="en-ZA"/>
          </a:p>
        </p:txBody>
      </p:sp>
    </p:spTree>
    <p:extLst>
      <p:ext uri="{BB962C8B-B14F-4D97-AF65-F5344CB8AC3E}">
        <p14:creationId xmlns:p14="http://schemas.microsoft.com/office/powerpoint/2010/main" xmlns="" val="40169448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6_Title and Content">
    <p:spTree>
      <p:nvGrpSpPr>
        <p:cNvPr id="1" name=""/>
        <p:cNvGrpSpPr/>
        <p:nvPr/>
      </p:nvGrpSpPr>
      <p:grpSpPr>
        <a:xfrm>
          <a:off x="0" y="0"/>
          <a:ext cx="0" cy="0"/>
          <a:chOff x="0" y="0"/>
          <a:chExt cx="0" cy="0"/>
        </a:xfrm>
      </p:grpSpPr>
      <p:cxnSp>
        <p:nvCxnSpPr>
          <p:cNvPr id="4" name="Straight Connector 3"/>
          <p:cNvCxnSpPr/>
          <p:nvPr userDrawn="1"/>
        </p:nvCxnSpPr>
        <p:spPr>
          <a:xfrm>
            <a:off x="304800" y="838200"/>
            <a:ext cx="8534400" cy="1588"/>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304800" y="274638"/>
            <a:ext cx="8534400" cy="487362"/>
          </a:xfrm>
        </p:spPr>
        <p:txBody>
          <a:bodyPr/>
          <a:lstStyle/>
          <a:p>
            <a:r>
              <a:rPr lang="en-US" dirty="0" smtClean="0"/>
              <a:t>Click to edit Master title style</a:t>
            </a:r>
            <a:endParaRPr lang="en-US" dirty="0"/>
          </a:p>
        </p:txBody>
      </p:sp>
      <p:sp>
        <p:nvSpPr>
          <p:cNvPr id="7" name="Rectangle 2"/>
          <p:cNvSpPr>
            <a:spLocks noGrp="1" noChangeArrowheads="1"/>
          </p:cNvSpPr>
          <p:nvPr>
            <p:ph idx="1"/>
          </p:nvPr>
        </p:nvSpPr>
        <p:spPr>
          <a:xfrm>
            <a:off x="304800" y="913586"/>
            <a:ext cx="8534400" cy="3898900"/>
          </a:xfrm>
          <a:noFill/>
          <a:ln/>
        </p:spPr>
        <p:txBody>
          <a:bodyPr>
            <a:normAutofit/>
          </a:bodyPr>
          <a:lstStyle>
            <a:lvl1pPr>
              <a:defRPr>
                <a:latin typeface="Arial" pitchFamily="34" charset="0"/>
                <a:cs typeface="Arial" pitchFamily="34" charset="0"/>
              </a:defRPr>
            </a:lvl1pPr>
            <a:lvl2pPr>
              <a:defRPr/>
            </a:lvl2pPr>
            <a:lvl3pPr>
              <a:defRPr/>
            </a:lvl3pPr>
            <a:lvl4pPr>
              <a:defRPr/>
            </a:lvl4pPr>
            <a:lvl5pPr>
              <a:defRPr/>
            </a:lvl5pPr>
          </a:lstStyle>
          <a:p>
            <a:r>
              <a:rPr lang="en-GB" dirty="0"/>
              <a:t>Text should be 14 pt </a:t>
            </a:r>
            <a:r>
              <a:rPr lang="en-GB" dirty="0" smtClean="0"/>
              <a:t>Arial Regular </a:t>
            </a:r>
            <a:r>
              <a:rPr lang="en-GB" dirty="0"/>
              <a:t>(default); text anchor point - top, left justified.</a:t>
            </a:r>
          </a:p>
          <a:p>
            <a:r>
              <a:rPr lang="en-GB" dirty="0"/>
              <a:t>Bullets should be as follows:</a:t>
            </a:r>
          </a:p>
          <a:p>
            <a:endParaRPr lang="en-GB" dirty="0"/>
          </a:p>
          <a:p>
            <a:pPr lvl="1"/>
            <a:r>
              <a:rPr lang="en-GB" dirty="0"/>
              <a:t>First level </a:t>
            </a:r>
          </a:p>
          <a:p>
            <a:pPr lvl="1"/>
            <a:r>
              <a:rPr lang="en-GB" dirty="0"/>
              <a:t>Second level</a:t>
            </a:r>
          </a:p>
          <a:p>
            <a:pPr lvl="2"/>
            <a:r>
              <a:rPr lang="en-GB" dirty="0"/>
              <a:t>Third level</a:t>
            </a:r>
          </a:p>
          <a:p>
            <a:pPr lvl="3"/>
            <a:r>
              <a:rPr lang="en-GB" dirty="0"/>
              <a:t>Fourth level</a:t>
            </a:r>
          </a:p>
          <a:p>
            <a:pPr lvl="4"/>
            <a:r>
              <a:rPr lang="en-GB" dirty="0"/>
              <a:t>Fifth level</a:t>
            </a:r>
          </a:p>
          <a:p>
            <a:pPr lvl="3"/>
            <a:endParaRPr lang="en-GB" dirty="0"/>
          </a:p>
          <a:p>
            <a:pPr lvl="3"/>
            <a:endParaRPr lang="en-GB" altLang="en-US" dirty="0"/>
          </a:p>
        </p:txBody>
      </p:sp>
      <p:sp>
        <p:nvSpPr>
          <p:cNvPr id="5" name="Slide Number Placeholder 5"/>
          <p:cNvSpPr>
            <a:spLocks noGrp="1"/>
          </p:cNvSpPr>
          <p:nvPr>
            <p:ph type="sldNum" sz="quarter" idx="10"/>
          </p:nvPr>
        </p:nvSpPr>
        <p:spPr>
          <a:xfrm>
            <a:off x="3429000" y="6324600"/>
            <a:ext cx="2133600" cy="365125"/>
          </a:xfrm>
          <a:prstGeom prst="rect">
            <a:avLst/>
          </a:prstGeom>
        </p:spPr>
        <p:txBody>
          <a:bodyPr/>
          <a:lstStyle>
            <a:lvl1pPr algn="ctr">
              <a:defRPr>
                <a:solidFill>
                  <a:srgbClr val="A7A9AC"/>
                </a:solidFill>
              </a:defRPr>
            </a:lvl1pPr>
          </a:lstStyle>
          <a:p>
            <a:pPr>
              <a:defRPr/>
            </a:pPr>
            <a:fld id="{A2BFD933-6A6B-40BA-B787-F7DB0A8DD54E}" type="slidenum">
              <a:rPr lang="en-US"/>
              <a:pPr>
                <a:defRPr/>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8_Title and Content">
    <p:spTree>
      <p:nvGrpSpPr>
        <p:cNvPr id="1" name=""/>
        <p:cNvGrpSpPr/>
        <p:nvPr/>
      </p:nvGrpSpPr>
      <p:grpSpPr>
        <a:xfrm>
          <a:off x="0" y="0"/>
          <a:ext cx="0" cy="0"/>
          <a:chOff x="0" y="0"/>
          <a:chExt cx="0" cy="0"/>
        </a:xfrm>
      </p:grpSpPr>
      <p:cxnSp>
        <p:nvCxnSpPr>
          <p:cNvPr id="4" name="Straight Connector 3"/>
          <p:cNvCxnSpPr/>
          <p:nvPr userDrawn="1"/>
        </p:nvCxnSpPr>
        <p:spPr>
          <a:xfrm>
            <a:off x="304800" y="838200"/>
            <a:ext cx="8534400" cy="1588"/>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304800" y="274638"/>
            <a:ext cx="8534400" cy="487362"/>
          </a:xfrm>
        </p:spPr>
        <p:txBody>
          <a:bodyPr/>
          <a:lstStyle/>
          <a:p>
            <a:r>
              <a:rPr lang="en-US" dirty="0" smtClean="0"/>
              <a:t>Click to edit Master title style</a:t>
            </a:r>
            <a:endParaRPr lang="en-US" dirty="0"/>
          </a:p>
        </p:txBody>
      </p:sp>
      <p:sp>
        <p:nvSpPr>
          <p:cNvPr id="7" name="Rectangle 2"/>
          <p:cNvSpPr>
            <a:spLocks noGrp="1" noChangeArrowheads="1"/>
          </p:cNvSpPr>
          <p:nvPr>
            <p:ph idx="1"/>
          </p:nvPr>
        </p:nvSpPr>
        <p:spPr>
          <a:xfrm>
            <a:off x="304800" y="913586"/>
            <a:ext cx="8534400" cy="3898900"/>
          </a:xfrm>
          <a:noFill/>
          <a:ln/>
        </p:spPr>
        <p:txBody>
          <a:bodyPr>
            <a:normAutofit/>
          </a:bodyPr>
          <a:lstStyle>
            <a:lvl1pPr>
              <a:defRPr>
                <a:latin typeface="Arial" pitchFamily="34" charset="0"/>
                <a:cs typeface="Arial" pitchFamily="34" charset="0"/>
              </a:defRPr>
            </a:lvl1pPr>
            <a:lvl2pPr>
              <a:defRPr/>
            </a:lvl2pPr>
            <a:lvl3pPr>
              <a:defRPr/>
            </a:lvl3pPr>
            <a:lvl4pPr>
              <a:defRPr/>
            </a:lvl4pPr>
            <a:lvl5pPr>
              <a:defRPr/>
            </a:lvl5pPr>
          </a:lstStyle>
          <a:p>
            <a:r>
              <a:rPr lang="en-GB" dirty="0"/>
              <a:t>Text should be 14 pt </a:t>
            </a:r>
            <a:r>
              <a:rPr lang="en-GB" dirty="0" smtClean="0"/>
              <a:t>Arial Regular </a:t>
            </a:r>
            <a:r>
              <a:rPr lang="en-GB" dirty="0"/>
              <a:t>(default); text anchor point - top, left justified.</a:t>
            </a:r>
          </a:p>
          <a:p>
            <a:r>
              <a:rPr lang="en-GB" dirty="0"/>
              <a:t>Bullets should be as follows:</a:t>
            </a:r>
          </a:p>
          <a:p>
            <a:endParaRPr lang="en-GB" dirty="0"/>
          </a:p>
          <a:p>
            <a:pPr lvl="1"/>
            <a:r>
              <a:rPr lang="en-GB" dirty="0"/>
              <a:t>First level </a:t>
            </a:r>
          </a:p>
          <a:p>
            <a:pPr lvl="1"/>
            <a:r>
              <a:rPr lang="en-GB" dirty="0"/>
              <a:t>Second level</a:t>
            </a:r>
          </a:p>
          <a:p>
            <a:pPr lvl="2"/>
            <a:r>
              <a:rPr lang="en-GB" dirty="0"/>
              <a:t>Third level</a:t>
            </a:r>
          </a:p>
          <a:p>
            <a:pPr lvl="3"/>
            <a:r>
              <a:rPr lang="en-GB" dirty="0"/>
              <a:t>Fourth level</a:t>
            </a:r>
          </a:p>
          <a:p>
            <a:pPr lvl="4"/>
            <a:r>
              <a:rPr lang="en-GB" dirty="0"/>
              <a:t>Fifth level</a:t>
            </a:r>
          </a:p>
          <a:p>
            <a:pPr lvl="3"/>
            <a:endParaRPr lang="en-GB" dirty="0"/>
          </a:p>
          <a:p>
            <a:pPr lvl="3"/>
            <a:endParaRPr lang="en-GB" altLang="en-US" dirty="0"/>
          </a:p>
        </p:txBody>
      </p:sp>
      <p:sp>
        <p:nvSpPr>
          <p:cNvPr id="5" name="Slide Number Placeholder 5"/>
          <p:cNvSpPr>
            <a:spLocks noGrp="1"/>
          </p:cNvSpPr>
          <p:nvPr>
            <p:ph type="sldNum" sz="quarter" idx="10"/>
          </p:nvPr>
        </p:nvSpPr>
        <p:spPr>
          <a:xfrm>
            <a:off x="3429000" y="6324600"/>
            <a:ext cx="2133600" cy="365125"/>
          </a:xfrm>
          <a:prstGeom prst="rect">
            <a:avLst/>
          </a:prstGeom>
        </p:spPr>
        <p:txBody>
          <a:bodyPr/>
          <a:lstStyle>
            <a:lvl1pPr algn="ctr">
              <a:defRPr>
                <a:solidFill>
                  <a:srgbClr val="A7A9AC"/>
                </a:solidFill>
              </a:defRPr>
            </a:lvl1pPr>
          </a:lstStyle>
          <a:p>
            <a:pPr>
              <a:defRPr/>
            </a:pPr>
            <a:fld id="{A2BFD933-6A6B-40BA-B787-F7DB0A8DD54E}" type="slidenum">
              <a:rPr lang="en-US"/>
              <a:pPr>
                <a:defRPr/>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19_Title and Content">
    <p:spTree>
      <p:nvGrpSpPr>
        <p:cNvPr id="1" name=""/>
        <p:cNvGrpSpPr/>
        <p:nvPr/>
      </p:nvGrpSpPr>
      <p:grpSpPr>
        <a:xfrm>
          <a:off x="0" y="0"/>
          <a:ext cx="0" cy="0"/>
          <a:chOff x="0" y="0"/>
          <a:chExt cx="0" cy="0"/>
        </a:xfrm>
      </p:grpSpPr>
      <p:cxnSp>
        <p:nvCxnSpPr>
          <p:cNvPr id="4" name="Straight Connector 3"/>
          <p:cNvCxnSpPr/>
          <p:nvPr userDrawn="1"/>
        </p:nvCxnSpPr>
        <p:spPr>
          <a:xfrm>
            <a:off x="304800" y="838200"/>
            <a:ext cx="8534400" cy="1588"/>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304800" y="274638"/>
            <a:ext cx="8534400" cy="487362"/>
          </a:xfrm>
        </p:spPr>
        <p:txBody>
          <a:bodyPr/>
          <a:lstStyle/>
          <a:p>
            <a:r>
              <a:rPr lang="en-US" dirty="0" smtClean="0"/>
              <a:t>Click to edit Master title style</a:t>
            </a:r>
            <a:endParaRPr lang="en-US" dirty="0"/>
          </a:p>
        </p:txBody>
      </p:sp>
      <p:sp>
        <p:nvSpPr>
          <p:cNvPr id="7" name="Rectangle 2"/>
          <p:cNvSpPr>
            <a:spLocks noGrp="1" noChangeArrowheads="1"/>
          </p:cNvSpPr>
          <p:nvPr>
            <p:ph idx="1"/>
          </p:nvPr>
        </p:nvSpPr>
        <p:spPr>
          <a:xfrm>
            <a:off x="304800" y="913586"/>
            <a:ext cx="8534400" cy="3898900"/>
          </a:xfrm>
          <a:noFill/>
          <a:ln/>
        </p:spPr>
        <p:txBody>
          <a:bodyPr>
            <a:normAutofit/>
          </a:bodyPr>
          <a:lstStyle>
            <a:lvl1pPr>
              <a:defRPr>
                <a:latin typeface="Arial" pitchFamily="34" charset="0"/>
                <a:cs typeface="Arial" pitchFamily="34" charset="0"/>
              </a:defRPr>
            </a:lvl1pPr>
            <a:lvl2pPr>
              <a:defRPr/>
            </a:lvl2pPr>
            <a:lvl3pPr>
              <a:defRPr/>
            </a:lvl3pPr>
            <a:lvl4pPr>
              <a:defRPr/>
            </a:lvl4pPr>
            <a:lvl5pPr>
              <a:defRPr/>
            </a:lvl5pPr>
          </a:lstStyle>
          <a:p>
            <a:r>
              <a:rPr lang="en-GB" dirty="0"/>
              <a:t>Text should be 14 pt </a:t>
            </a:r>
            <a:r>
              <a:rPr lang="en-GB" dirty="0" smtClean="0"/>
              <a:t>Arial Regular </a:t>
            </a:r>
            <a:r>
              <a:rPr lang="en-GB" dirty="0"/>
              <a:t>(default); text anchor point - top, left justified.</a:t>
            </a:r>
          </a:p>
          <a:p>
            <a:r>
              <a:rPr lang="en-GB" dirty="0"/>
              <a:t>Bullets should be as follows:</a:t>
            </a:r>
          </a:p>
          <a:p>
            <a:endParaRPr lang="en-GB" dirty="0"/>
          </a:p>
          <a:p>
            <a:pPr lvl="1"/>
            <a:r>
              <a:rPr lang="en-GB" dirty="0"/>
              <a:t>First level </a:t>
            </a:r>
          </a:p>
          <a:p>
            <a:pPr lvl="1"/>
            <a:r>
              <a:rPr lang="en-GB" dirty="0"/>
              <a:t>Second level</a:t>
            </a:r>
          </a:p>
          <a:p>
            <a:pPr lvl="2"/>
            <a:r>
              <a:rPr lang="en-GB" dirty="0"/>
              <a:t>Third level</a:t>
            </a:r>
          </a:p>
          <a:p>
            <a:pPr lvl="3"/>
            <a:r>
              <a:rPr lang="en-GB" dirty="0"/>
              <a:t>Fourth level</a:t>
            </a:r>
          </a:p>
          <a:p>
            <a:pPr lvl="4"/>
            <a:r>
              <a:rPr lang="en-GB" dirty="0"/>
              <a:t>Fifth level</a:t>
            </a:r>
          </a:p>
          <a:p>
            <a:pPr lvl="3"/>
            <a:endParaRPr lang="en-GB" dirty="0"/>
          </a:p>
          <a:p>
            <a:pPr lvl="3"/>
            <a:endParaRPr lang="en-GB" altLang="en-US" dirty="0"/>
          </a:p>
        </p:txBody>
      </p:sp>
      <p:sp>
        <p:nvSpPr>
          <p:cNvPr id="5" name="Slide Number Placeholder 5"/>
          <p:cNvSpPr>
            <a:spLocks noGrp="1"/>
          </p:cNvSpPr>
          <p:nvPr>
            <p:ph type="sldNum" sz="quarter" idx="10"/>
          </p:nvPr>
        </p:nvSpPr>
        <p:spPr>
          <a:xfrm>
            <a:off x="3429000" y="6324600"/>
            <a:ext cx="2133600" cy="365125"/>
          </a:xfrm>
          <a:prstGeom prst="rect">
            <a:avLst/>
          </a:prstGeom>
        </p:spPr>
        <p:txBody>
          <a:bodyPr/>
          <a:lstStyle>
            <a:lvl1pPr algn="ctr">
              <a:defRPr>
                <a:solidFill>
                  <a:srgbClr val="A7A9AC"/>
                </a:solidFill>
              </a:defRPr>
            </a:lvl1pPr>
          </a:lstStyle>
          <a:p>
            <a:pPr>
              <a:defRPr/>
            </a:pPr>
            <a:fld id="{A2BFD933-6A6B-40BA-B787-F7DB0A8DD54E}" type="slidenum">
              <a:rPr lang="en-US"/>
              <a:pPr>
                <a:defRPr/>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3_Title and Content">
    <p:spTree>
      <p:nvGrpSpPr>
        <p:cNvPr id="1" name=""/>
        <p:cNvGrpSpPr/>
        <p:nvPr/>
      </p:nvGrpSpPr>
      <p:grpSpPr>
        <a:xfrm>
          <a:off x="0" y="0"/>
          <a:ext cx="0" cy="0"/>
          <a:chOff x="0" y="0"/>
          <a:chExt cx="0" cy="0"/>
        </a:xfrm>
      </p:grpSpPr>
      <p:cxnSp>
        <p:nvCxnSpPr>
          <p:cNvPr id="4" name="Straight Connector 3"/>
          <p:cNvCxnSpPr/>
          <p:nvPr userDrawn="1"/>
        </p:nvCxnSpPr>
        <p:spPr>
          <a:xfrm>
            <a:off x="304800" y="838200"/>
            <a:ext cx="8534400" cy="1588"/>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304800" y="274638"/>
            <a:ext cx="8534400" cy="487362"/>
          </a:xfrm>
        </p:spPr>
        <p:txBody>
          <a:bodyPr/>
          <a:lstStyle/>
          <a:p>
            <a:r>
              <a:rPr lang="en-US" dirty="0" smtClean="0"/>
              <a:t>Click to edit Master title style</a:t>
            </a:r>
            <a:endParaRPr lang="en-US" dirty="0"/>
          </a:p>
        </p:txBody>
      </p:sp>
      <p:sp>
        <p:nvSpPr>
          <p:cNvPr id="7" name="Rectangle 2"/>
          <p:cNvSpPr>
            <a:spLocks noGrp="1" noChangeArrowheads="1"/>
          </p:cNvSpPr>
          <p:nvPr>
            <p:ph idx="1"/>
          </p:nvPr>
        </p:nvSpPr>
        <p:spPr>
          <a:xfrm>
            <a:off x="304800" y="913586"/>
            <a:ext cx="8534400" cy="3898900"/>
          </a:xfrm>
          <a:noFill/>
          <a:ln/>
        </p:spPr>
        <p:txBody>
          <a:bodyPr>
            <a:normAutofit/>
          </a:bodyPr>
          <a:lstStyle>
            <a:lvl1pPr>
              <a:defRPr>
                <a:latin typeface="Arial" pitchFamily="34" charset="0"/>
                <a:cs typeface="Arial" pitchFamily="34" charset="0"/>
              </a:defRPr>
            </a:lvl1pPr>
            <a:lvl2pPr>
              <a:defRPr/>
            </a:lvl2pPr>
            <a:lvl3pPr>
              <a:defRPr/>
            </a:lvl3pPr>
            <a:lvl4pPr>
              <a:defRPr/>
            </a:lvl4pPr>
            <a:lvl5pPr>
              <a:defRPr/>
            </a:lvl5pPr>
          </a:lstStyle>
          <a:p>
            <a:r>
              <a:rPr lang="en-GB" dirty="0"/>
              <a:t>Text should be 14 pt </a:t>
            </a:r>
            <a:r>
              <a:rPr lang="en-GB" dirty="0" smtClean="0"/>
              <a:t>Arial Regular </a:t>
            </a:r>
            <a:r>
              <a:rPr lang="en-GB" dirty="0"/>
              <a:t>(default); text anchor point - top, left justified.</a:t>
            </a:r>
          </a:p>
          <a:p>
            <a:r>
              <a:rPr lang="en-GB" dirty="0"/>
              <a:t>Bullets should be as follows:</a:t>
            </a:r>
          </a:p>
          <a:p>
            <a:endParaRPr lang="en-GB" dirty="0"/>
          </a:p>
          <a:p>
            <a:pPr lvl="1"/>
            <a:r>
              <a:rPr lang="en-GB" dirty="0"/>
              <a:t>First level </a:t>
            </a:r>
          </a:p>
          <a:p>
            <a:pPr lvl="1"/>
            <a:r>
              <a:rPr lang="en-GB" dirty="0"/>
              <a:t>Second level</a:t>
            </a:r>
          </a:p>
          <a:p>
            <a:pPr lvl="2"/>
            <a:r>
              <a:rPr lang="en-GB" dirty="0"/>
              <a:t>Third level</a:t>
            </a:r>
          </a:p>
          <a:p>
            <a:pPr lvl="3"/>
            <a:r>
              <a:rPr lang="en-GB" dirty="0"/>
              <a:t>Fourth level</a:t>
            </a:r>
          </a:p>
          <a:p>
            <a:pPr lvl="4"/>
            <a:r>
              <a:rPr lang="en-GB" dirty="0"/>
              <a:t>Fifth level</a:t>
            </a:r>
          </a:p>
          <a:p>
            <a:pPr lvl="3"/>
            <a:endParaRPr lang="en-GB" dirty="0"/>
          </a:p>
          <a:p>
            <a:pPr lvl="3"/>
            <a:endParaRPr lang="en-GB" altLang="en-US" dirty="0"/>
          </a:p>
        </p:txBody>
      </p:sp>
      <p:sp>
        <p:nvSpPr>
          <p:cNvPr id="5" name="Slide Number Placeholder 5"/>
          <p:cNvSpPr>
            <a:spLocks noGrp="1"/>
          </p:cNvSpPr>
          <p:nvPr>
            <p:ph type="sldNum" sz="quarter" idx="10"/>
          </p:nvPr>
        </p:nvSpPr>
        <p:spPr>
          <a:xfrm>
            <a:off x="3429000" y="6324600"/>
            <a:ext cx="2133600" cy="365125"/>
          </a:xfrm>
          <a:prstGeom prst="rect">
            <a:avLst/>
          </a:prstGeom>
        </p:spPr>
        <p:txBody>
          <a:bodyPr/>
          <a:lstStyle>
            <a:lvl1pPr algn="ctr">
              <a:defRPr>
                <a:solidFill>
                  <a:srgbClr val="A7A9AC"/>
                </a:solidFill>
              </a:defRPr>
            </a:lvl1pPr>
          </a:lstStyle>
          <a:p>
            <a:pPr>
              <a:defRPr/>
            </a:pPr>
            <a:fld id="{A2BFD933-6A6B-40BA-B787-F7DB0A8DD54E}" type="slidenum">
              <a:rPr lang="en-US"/>
              <a:pPr>
                <a:defRPr/>
              </a:pPr>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cxnSp>
        <p:nvCxnSpPr>
          <p:cNvPr id="4" name="Straight Connector 3"/>
          <p:cNvCxnSpPr/>
          <p:nvPr userDrawn="1"/>
        </p:nvCxnSpPr>
        <p:spPr>
          <a:xfrm>
            <a:off x="304800" y="838200"/>
            <a:ext cx="8534400" cy="1588"/>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304800" y="274638"/>
            <a:ext cx="8534400" cy="487362"/>
          </a:xfrm>
        </p:spPr>
        <p:txBody>
          <a:bodyPr/>
          <a:lstStyle/>
          <a:p>
            <a:r>
              <a:rPr lang="en-US" dirty="0" smtClean="0"/>
              <a:t>Click to edit Master title style</a:t>
            </a:r>
            <a:endParaRPr lang="en-US" dirty="0"/>
          </a:p>
        </p:txBody>
      </p:sp>
      <p:sp>
        <p:nvSpPr>
          <p:cNvPr id="7" name="Rectangle 2"/>
          <p:cNvSpPr>
            <a:spLocks noGrp="1" noChangeArrowheads="1"/>
          </p:cNvSpPr>
          <p:nvPr>
            <p:ph idx="1"/>
          </p:nvPr>
        </p:nvSpPr>
        <p:spPr>
          <a:xfrm>
            <a:off x="304800" y="913586"/>
            <a:ext cx="8534400" cy="3898900"/>
          </a:xfrm>
          <a:noFill/>
          <a:ln/>
        </p:spPr>
        <p:txBody>
          <a:bodyPr>
            <a:normAutofit/>
          </a:bodyPr>
          <a:lstStyle>
            <a:lvl1pPr>
              <a:defRPr>
                <a:latin typeface="Arial" pitchFamily="34" charset="0"/>
                <a:cs typeface="Arial" pitchFamily="34" charset="0"/>
              </a:defRPr>
            </a:lvl1pPr>
            <a:lvl2pPr>
              <a:defRPr/>
            </a:lvl2pPr>
            <a:lvl3pPr>
              <a:defRPr/>
            </a:lvl3pPr>
            <a:lvl4pPr>
              <a:defRPr/>
            </a:lvl4pPr>
            <a:lvl5pPr>
              <a:defRPr/>
            </a:lvl5pPr>
          </a:lstStyle>
          <a:p>
            <a:r>
              <a:rPr lang="en-GB" dirty="0"/>
              <a:t>Text should be 14 pt </a:t>
            </a:r>
            <a:r>
              <a:rPr lang="en-GB" dirty="0" smtClean="0"/>
              <a:t>Arial Regular </a:t>
            </a:r>
            <a:r>
              <a:rPr lang="en-GB" dirty="0"/>
              <a:t>(default); text anchor point - top, left justified.</a:t>
            </a:r>
          </a:p>
          <a:p>
            <a:r>
              <a:rPr lang="en-GB" dirty="0"/>
              <a:t>Bullets should be as follows:</a:t>
            </a:r>
          </a:p>
          <a:p>
            <a:endParaRPr lang="en-GB" dirty="0"/>
          </a:p>
          <a:p>
            <a:pPr lvl="1"/>
            <a:r>
              <a:rPr lang="en-GB" dirty="0"/>
              <a:t>First level </a:t>
            </a:r>
          </a:p>
          <a:p>
            <a:pPr lvl="1"/>
            <a:r>
              <a:rPr lang="en-GB" dirty="0"/>
              <a:t>Second level</a:t>
            </a:r>
          </a:p>
          <a:p>
            <a:pPr lvl="2"/>
            <a:r>
              <a:rPr lang="en-GB" dirty="0"/>
              <a:t>Third level</a:t>
            </a:r>
          </a:p>
          <a:p>
            <a:pPr lvl="3"/>
            <a:r>
              <a:rPr lang="en-GB" dirty="0"/>
              <a:t>Fourth level</a:t>
            </a:r>
          </a:p>
          <a:p>
            <a:pPr lvl="4"/>
            <a:r>
              <a:rPr lang="en-GB" dirty="0"/>
              <a:t>Fifth level</a:t>
            </a:r>
          </a:p>
          <a:p>
            <a:pPr lvl="3"/>
            <a:endParaRPr lang="en-GB" dirty="0"/>
          </a:p>
          <a:p>
            <a:pPr lvl="3"/>
            <a:endParaRPr lang="en-GB" altLang="en-US" dirty="0"/>
          </a:p>
        </p:txBody>
      </p:sp>
      <p:sp>
        <p:nvSpPr>
          <p:cNvPr id="5" name="Slide Number Placeholder 5"/>
          <p:cNvSpPr>
            <a:spLocks noGrp="1"/>
          </p:cNvSpPr>
          <p:nvPr>
            <p:ph type="sldNum" sz="quarter" idx="10"/>
          </p:nvPr>
        </p:nvSpPr>
        <p:spPr>
          <a:xfrm>
            <a:off x="3429000" y="6324600"/>
            <a:ext cx="2133600" cy="365125"/>
          </a:xfrm>
          <a:prstGeom prst="rect">
            <a:avLst/>
          </a:prstGeom>
        </p:spPr>
        <p:txBody>
          <a:bodyPr/>
          <a:lstStyle>
            <a:lvl1pPr algn="ctr">
              <a:defRPr>
                <a:solidFill>
                  <a:srgbClr val="A7A9AC"/>
                </a:solidFill>
              </a:defRPr>
            </a:lvl1pPr>
          </a:lstStyle>
          <a:p>
            <a:pPr>
              <a:defRPr/>
            </a:pPr>
            <a:fld id="{A2BFD933-6A6B-40BA-B787-F7DB0A8DD54E}"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spTree>
      <p:nvGrpSpPr>
        <p:cNvPr id="1" name=""/>
        <p:cNvGrpSpPr/>
        <p:nvPr/>
      </p:nvGrpSpPr>
      <p:grpSpPr>
        <a:xfrm>
          <a:off x="0" y="0"/>
          <a:ext cx="0" cy="0"/>
          <a:chOff x="0" y="0"/>
          <a:chExt cx="0" cy="0"/>
        </a:xfrm>
      </p:grpSpPr>
      <p:sp>
        <p:nvSpPr>
          <p:cNvPr id="4" name="Rectangle 10"/>
          <p:cNvSpPr/>
          <p:nvPr userDrawn="1"/>
        </p:nvSpPr>
        <p:spPr>
          <a:xfrm flipH="1">
            <a:off x="9072563" y="0"/>
            <a:ext cx="71437" cy="6858000"/>
          </a:xfrm>
          <a:prstGeom prst="rect">
            <a:avLst/>
          </a:prstGeom>
          <a:solidFill>
            <a:srgbClr val="ED8B00"/>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5" name="Straight Connector 7"/>
          <p:cNvCxnSpPr/>
          <p:nvPr userDrawn="1"/>
        </p:nvCxnSpPr>
        <p:spPr>
          <a:xfrm>
            <a:off x="533400" y="704850"/>
            <a:ext cx="8102600" cy="1588"/>
          </a:xfrm>
          <a:prstGeom prst="line">
            <a:avLst/>
          </a:prstGeom>
          <a:ln w="31750" cap="flat" cmpd="sng" algn="ctr">
            <a:solidFill>
              <a:schemeClr val="tx1">
                <a:lumMod val="50000"/>
                <a:lumOff val="50000"/>
              </a:schemeClr>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6" name="Picture 8" descr="small-logq"/>
          <p:cNvPicPr>
            <a:picLocks noChangeAspect="1" noChangeArrowheads="1"/>
          </p:cNvPicPr>
          <p:nvPr userDrawn="1"/>
        </p:nvPicPr>
        <p:blipFill>
          <a:blip r:embed="rId2"/>
          <a:srcRect/>
          <a:stretch>
            <a:fillRect/>
          </a:stretch>
        </p:blipFill>
        <p:spPr bwMode="auto">
          <a:xfrm>
            <a:off x="7454900" y="6215063"/>
            <a:ext cx="1527175" cy="517525"/>
          </a:xfrm>
          <a:prstGeom prst="rect">
            <a:avLst/>
          </a:prstGeom>
          <a:noFill/>
        </p:spPr>
      </p:pic>
      <p:sp>
        <p:nvSpPr>
          <p:cNvPr id="3" name="Content Placeholder 2"/>
          <p:cNvSpPr>
            <a:spLocks noGrp="1"/>
          </p:cNvSpPr>
          <p:nvPr>
            <p:ph idx="1"/>
          </p:nvPr>
        </p:nvSpPr>
        <p:spPr>
          <a:xfrm>
            <a:off x="457200" y="1001486"/>
            <a:ext cx="8229600" cy="5124677"/>
          </a:xfrm>
        </p:spPr>
        <p:txBody>
          <a:bodyPr>
            <a:normAutofit/>
          </a:bodyPr>
          <a:lstStyle>
            <a:lvl1pPr>
              <a:buClr>
                <a:srgbClr val="ED8B00"/>
              </a:buClr>
              <a:buFont typeface="Wingdings" pitchFamily="2" charset="2"/>
              <a:buChar char="§"/>
              <a:defRPr sz="2600">
                <a:latin typeface="Arial" pitchFamily="34" charset="0"/>
                <a:cs typeface="Arial" pitchFamily="34" charset="0"/>
              </a:defRPr>
            </a:lvl1pPr>
            <a:lvl2pPr>
              <a:buClr>
                <a:srgbClr val="ED8B00"/>
              </a:buClr>
              <a:buFont typeface="Wingdings" pitchFamily="2" charset="2"/>
              <a:buChar char="§"/>
              <a:defRPr sz="2400">
                <a:latin typeface="Arial" pitchFamily="34" charset="0"/>
                <a:cs typeface="Arial" pitchFamily="34" charset="0"/>
              </a:defRPr>
            </a:lvl2pPr>
            <a:lvl3pPr>
              <a:buClr>
                <a:srgbClr val="75787B"/>
              </a:buClr>
              <a:buFont typeface="Wingdings" pitchFamily="2" charset="2"/>
              <a:buChar char="§"/>
              <a:defRPr sz="2200">
                <a:latin typeface="Arial" pitchFamily="34" charset="0"/>
                <a:cs typeface="Arial" pitchFamily="34" charset="0"/>
              </a:defRPr>
            </a:lvl3pPr>
            <a:lvl4pPr>
              <a:buClr>
                <a:srgbClr val="75787B"/>
              </a:buClr>
              <a:buFont typeface="Wingdings" pitchFamily="2" charset="2"/>
              <a:buChar char="§"/>
              <a:defRPr sz="2000">
                <a:latin typeface="Arial" pitchFamily="34" charset="0"/>
                <a:cs typeface="Arial" pitchFamily="34" charset="0"/>
              </a:defRPr>
            </a:lvl4pPr>
            <a:lvl5pPr>
              <a:buClr>
                <a:srgbClr val="75787B"/>
              </a:buClr>
              <a:buFont typeface="Wingdings" pitchFamily="2" charset="2"/>
              <a:buChar char="§"/>
              <a:defRPr sz="1800">
                <a:latin typeface="Arial" pitchFamily="34" charset="0"/>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Content Placeholder 2"/>
          <p:cNvSpPr>
            <a:spLocks noGrp="1"/>
          </p:cNvSpPr>
          <p:nvPr>
            <p:ph idx="10" hasCustomPrompt="1"/>
          </p:nvPr>
        </p:nvSpPr>
        <p:spPr>
          <a:xfrm>
            <a:off x="457200" y="274638"/>
            <a:ext cx="8178800" cy="432475"/>
          </a:xfrm>
        </p:spPr>
        <p:txBody>
          <a:bodyPr>
            <a:noAutofit/>
          </a:bodyPr>
          <a:lstStyle>
            <a:lvl1pPr>
              <a:buClr>
                <a:srgbClr val="ED8B00"/>
              </a:buClr>
              <a:buFont typeface="Wingdings" pitchFamily="2" charset="2"/>
              <a:buNone/>
              <a:defRPr sz="2800">
                <a:solidFill>
                  <a:srgbClr val="75787B"/>
                </a:solidFill>
                <a:latin typeface="Arial" pitchFamily="34" charset="0"/>
                <a:cs typeface="Arial" pitchFamily="34" charset="0"/>
              </a:defRPr>
            </a:lvl1pPr>
            <a:lvl2pPr>
              <a:buClr>
                <a:srgbClr val="ED8B00"/>
              </a:buClr>
              <a:buFont typeface="Wingdings" pitchFamily="2" charset="2"/>
              <a:buChar char="§"/>
              <a:defRPr sz="2000">
                <a:latin typeface="Arial" pitchFamily="34" charset="0"/>
                <a:cs typeface="Arial" pitchFamily="34" charset="0"/>
              </a:defRPr>
            </a:lvl2pPr>
            <a:lvl3pPr>
              <a:buClr>
                <a:srgbClr val="75787B"/>
              </a:buClr>
              <a:buFont typeface="Wingdings" pitchFamily="2" charset="2"/>
              <a:buChar char="§"/>
              <a:defRPr sz="1800">
                <a:latin typeface="Arial" pitchFamily="34" charset="0"/>
                <a:cs typeface="Arial" pitchFamily="34" charset="0"/>
              </a:defRPr>
            </a:lvl3pPr>
            <a:lvl4pPr>
              <a:buClr>
                <a:srgbClr val="75787B"/>
              </a:buClr>
              <a:buFont typeface="Wingdings" pitchFamily="2" charset="2"/>
              <a:buChar char="§"/>
              <a:defRPr sz="1600">
                <a:latin typeface="Arial" pitchFamily="34" charset="0"/>
                <a:cs typeface="Arial" pitchFamily="34" charset="0"/>
              </a:defRPr>
            </a:lvl4pPr>
            <a:lvl5pPr>
              <a:buClr>
                <a:srgbClr val="75787B"/>
              </a:buClr>
              <a:buFont typeface="Wingdings" pitchFamily="2" charset="2"/>
              <a:buChar char="§"/>
              <a:defRPr sz="1600">
                <a:latin typeface="Arial" pitchFamily="34" charset="0"/>
                <a:cs typeface="Arial" pitchFamily="34" charset="0"/>
              </a:defRPr>
            </a:lvl5pPr>
          </a:lstStyle>
          <a:p>
            <a:pPr lvl="0"/>
            <a:r>
              <a:rPr lang="en-US" dirty="0" smtClean="0"/>
              <a:t>CLICK TO EDIT MASTER TEXT STYLES</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p:spTree>
      <p:nvGrpSpPr>
        <p:cNvPr id="1" name=""/>
        <p:cNvGrpSpPr/>
        <p:nvPr/>
      </p:nvGrpSpPr>
      <p:grpSpPr>
        <a:xfrm>
          <a:off x="0" y="0"/>
          <a:ext cx="0" cy="0"/>
          <a:chOff x="0" y="0"/>
          <a:chExt cx="0" cy="0"/>
        </a:xfrm>
      </p:grpSpPr>
      <p:sp>
        <p:nvSpPr>
          <p:cNvPr id="4" name="Rectangle 10"/>
          <p:cNvSpPr/>
          <p:nvPr userDrawn="1"/>
        </p:nvSpPr>
        <p:spPr>
          <a:xfrm flipH="1">
            <a:off x="9072563" y="0"/>
            <a:ext cx="71437" cy="6858000"/>
          </a:xfrm>
          <a:prstGeom prst="rect">
            <a:avLst/>
          </a:prstGeom>
          <a:solidFill>
            <a:srgbClr val="ED8B00"/>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5" name="Straight Connector 4"/>
          <p:cNvCxnSpPr/>
          <p:nvPr userDrawn="1"/>
        </p:nvCxnSpPr>
        <p:spPr>
          <a:xfrm>
            <a:off x="533400" y="704850"/>
            <a:ext cx="8102600" cy="1588"/>
          </a:xfrm>
          <a:prstGeom prst="line">
            <a:avLst/>
          </a:prstGeom>
          <a:ln w="31750" cap="flat" cmpd="sng" algn="ctr">
            <a:solidFill>
              <a:schemeClr val="tx1">
                <a:lumMod val="50000"/>
                <a:lumOff val="50000"/>
              </a:schemeClr>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6" name="Picture 8" descr="small-logq"/>
          <p:cNvPicPr>
            <a:picLocks noChangeAspect="1" noChangeArrowheads="1"/>
          </p:cNvPicPr>
          <p:nvPr userDrawn="1"/>
        </p:nvPicPr>
        <p:blipFill>
          <a:blip r:embed="rId2"/>
          <a:srcRect/>
          <a:stretch>
            <a:fillRect/>
          </a:stretch>
        </p:blipFill>
        <p:spPr bwMode="auto">
          <a:xfrm>
            <a:off x="6223000" y="3987800"/>
            <a:ext cx="1501775" cy="508000"/>
          </a:xfrm>
          <a:prstGeom prst="rect">
            <a:avLst/>
          </a:prstGeom>
          <a:noFill/>
        </p:spPr>
      </p:pic>
      <p:pic>
        <p:nvPicPr>
          <p:cNvPr id="7" name="Picture 10" descr="small-logq"/>
          <p:cNvPicPr>
            <a:picLocks noChangeAspect="1" noChangeArrowheads="1"/>
          </p:cNvPicPr>
          <p:nvPr userDrawn="1"/>
        </p:nvPicPr>
        <p:blipFill>
          <a:blip r:embed="rId2"/>
          <a:srcRect/>
          <a:stretch>
            <a:fillRect/>
          </a:stretch>
        </p:blipFill>
        <p:spPr bwMode="auto">
          <a:xfrm>
            <a:off x="7454900" y="6215063"/>
            <a:ext cx="1527175" cy="517525"/>
          </a:xfrm>
          <a:prstGeom prst="rect">
            <a:avLst/>
          </a:prstGeom>
          <a:noFill/>
        </p:spPr>
      </p:pic>
      <p:sp>
        <p:nvSpPr>
          <p:cNvPr id="2" name="Title 1"/>
          <p:cNvSpPr>
            <a:spLocks noGrp="1"/>
          </p:cNvSpPr>
          <p:nvPr>
            <p:ph type="title" hasCustomPrompt="1"/>
          </p:nvPr>
        </p:nvSpPr>
        <p:spPr/>
        <p:txBody>
          <a:bodyPr/>
          <a:lstStyle/>
          <a:p>
            <a:r>
              <a:rPr lang="en-US" dirty="0" smtClean="0"/>
              <a:t>CLICK TO EDIT MASTER TITLE STYLE</a:t>
            </a:r>
            <a:endParaRPr lang="en-US" dirty="0"/>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Date Placeholder 3"/>
          <p:cNvSpPr>
            <a:spLocks noGrp="1"/>
          </p:cNvSpPr>
          <p:nvPr>
            <p:ph type="dt" sz="half" idx="10"/>
          </p:nvPr>
        </p:nvSpPr>
        <p:spPr/>
        <p:txBody>
          <a:bodyPr/>
          <a:lstStyle>
            <a:lvl1pPr>
              <a:defRPr/>
            </a:lvl1pPr>
          </a:lstStyle>
          <a:p>
            <a:pPr>
              <a:defRPr/>
            </a:pPr>
            <a:fld id="{973EB65F-779C-4301-8149-10E8C6759DD7}" type="datetimeFigureOut">
              <a:rPr lang="en-US"/>
              <a:pPr>
                <a:defRPr/>
              </a:pPr>
              <a:t>2/25/2018</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5" name="Rectangle 10"/>
          <p:cNvSpPr/>
          <p:nvPr userDrawn="1"/>
        </p:nvSpPr>
        <p:spPr>
          <a:xfrm flipH="1">
            <a:off x="9072563" y="0"/>
            <a:ext cx="71437" cy="6858000"/>
          </a:xfrm>
          <a:prstGeom prst="rect">
            <a:avLst/>
          </a:prstGeom>
          <a:solidFill>
            <a:srgbClr val="ED8B00"/>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6" name="Straight Connector 4"/>
          <p:cNvCxnSpPr/>
          <p:nvPr userDrawn="1"/>
        </p:nvCxnSpPr>
        <p:spPr>
          <a:xfrm>
            <a:off x="533400" y="704850"/>
            <a:ext cx="8102600" cy="1588"/>
          </a:xfrm>
          <a:prstGeom prst="line">
            <a:avLst/>
          </a:prstGeom>
          <a:ln w="31750" cap="flat" cmpd="sng" algn="ctr">
            <a:solidFill>
              <a:schemeClr val="tx1">
                <a:lumMod val="50000"/>
                <a:lumOff val="50000"/>
              </a:schemeClr>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7" name="Picture 8" descr="small-logq"/>
          <p:cNvPicPr>
            <a:picLocks noChangeAspect="1" noChangeArrowheads="1"/>
          </p:cNvPicPr>
          <p:nvPr userDrawn="1"/>
        </p:nvPicPr>
        <p:blipFill>
          <a:blip r:embed="rId2"/>
          <a:srcRect/>
          <a:stretch>
            <a:fillRect/>
          </a:stretch>
        </p:blipFill>
        <p:spPr bwMode="auto">
          <a:xfrm>
            <a:off x="7454900" y="6215063"/>
            <a:ext cx="1527175" cy="517525"/>
          </a:xfrm>
          <a:prstGeom prst="rect">
            <a:avLst/>
          </a:prstGeom>
          <a:noFill/>
        </p:spPr>
      </p:pic>
      <p:sp>
        <p:nvSpPr>
          <p:cNvPr id="2" name="Title 1"/>
          <p:cNvSpPr>
            <a:spLocks noGrp="1"/>
          </p:cNvSpPr>
          <p:nvPr>
            <p:ph type="title" hasCustomPrompt="1"/>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457200" y="1135752"/>
            <a:ext cx="4038600" cy="5003791"/>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135752"/>
            <a:ext cx="4038600" cy="5003791"/>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x">
  <p:cSld name="Blank">
    <p:spTree>
      <p:nvGrpSpPr>
        <p:cNvPr id="1" name=""/>
        <p:cNvGrpSpPr/>
        <p:nvPr/>
      </p:nvGrpSpPr>
      <p:grpSpPr>
        <a:xfrm>
          <a:off x="0" y="0"/>
          <a:ext cx="0" cy="0"/>
          <a:chOff x="0" y="0"/>
          <a:chExt cx="0" cy="0"/>
        </a:xfrm>
      </p:grpSpPr>
      <p:pic>
        <p:nvPicPr>
          <p:cNvPr id="4" name="Picture 5" descr="small-logq"/>
          <p:cNvPicPr>
            <a:picLocks noChangeAspect="1" noChangeArrowheads="1"/>
          </p:cNvPicPr>
          <p:nvPr userDrawn="1"/>
        </p:nvPicPr>
        <p:blipFill>
          <a:blip r:embed="rId2"/>
          <a:srcRect/>
          <a:stretch>
            <a:fillRect/>
          </a:stretch>
        </p:blipFill>
        <p:spPr bwMode="auto">
          <a:xfrm>
            <a:off x="7454900" y="6215063"/>
            <a:ext cx="1527175" cy="517525"/>
          </a:xfrm>
          <a:prstGeom prst="rect">
            <a:avLst/>
          </a:prstGeom>
          <a:noFill/>
        </p:spPr>
      </p:pic>
      <p:sp>
        <p:nvSpPr>
          <p:cNvPr id="2" name="Title 1"/>
          <p:cNvSpPr>
            <a:spLocks noGrp="1"/>
          </p:cNvSpPr>
          <p:nvPr>
            <p:ph type="title" hasCustomPrompt="1"/>
          </p:nvPr>
        </p:nvSpPr>
        <p:spPr/>
        <p:txBody>
          <a:bodyPr/>
          <a:lstStyle/>
          <a:p>
            <a:r>
              <a:rPr lang="en-US" dirty="0" smtClean="0"/>
              <a:t>CLICK TO EDIT MASTER TITLE STYLE</a:t>
            </a:r>
            <a:endParaRPr lang="en-US" dirty="0"/>
          </a:p>
        </p:txBody>
      </p:sp>
      <p:sp>
        <p:nvSpPr>
          <p:cNvPr id="3" name="Text Placeholder 2"/>
          <p:cNvSpPr>
            <a:spLocks noGrp="1"/>
          </p:cNvSpPr>
          <p:nvPr>
            <p:ph type="body"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pic>
        <p:nvPicPr>
          <p:cNvPr id="3" name="Picture 6" descr="small-logq"/>
          <p:cNvPicPr>
            <a:picLocks noChangeAspect="1" noChangeArrowheads="1"/>
          </p:cNvPicPr>
          <p:nvPr userDrawn="1"/>
        </p:nvPicPr>
        <p:blipFill>
          <a:blip r:embed="rId2"/>
          <a:srcRect/>
          <a:stretch>
            <a:fillRect/>
          </a:stretch>
        </p:blipFill>
        <p:spPr bwMode="auto">
          <a:xfrm>
            <a:off x="7454900" y="6215063"/>
            <a:ext cx="1527175" cy="517525"/>
          </a:xfrm>
          <a:prstGeom prst="rect">
            <a:avLst/>
          </a:prstGeom>
          <a:noFill/>
        </p:spPr>
      </p:pic>
      <p:sp>
        <p:nvSpPr>
          <p:cNvPr id="4" name="Rectangle 10"/>
          <p:cNvSpPr/>
          <p:nvPr userDrawn="1"/>
        </p:nvSpPr>
        <p:spPr>
          <a:xfrm flipH="1">
            <a:off x="9072563" y="0"/>
            <a:ext cx="71437" cy="6858000"/>
          </a:xfrm>
          <a:prstGeom prst="rect">
            <a:avLst/>
          </a:prstGeom>
          <a:solidFill>
            <a:srgbClr val="ED8B00"/>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hasCustomPrompt="1"/>
          </p:nvPr>
        </p:nvSpPr>
        <p:spPr/>
        <p:txBody>
          <a:bodyPr/>
          <a:lstStyle/>
          <a:p>
            <a:r>
              <a:rPr lang="en-US" dirty="0" smtClean="0"/>
              <a:t>CLICK TO EDIT MASTER TITLE STYLE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section divider">
    <p:spTree>
      <p:nvGrpSpPr>
        <p:cNvPr id="1" name=""/>
        <p:cNvGrpSpPr/>
        <p:nvPr/>
      </p:nvGrpSpPr>
      <p:grpSpPr>
        <a:xfrm>
          <a:off x="0" y="0"/>
          <a:ext cx="0" cy="0"/>
          <a:chOff x="0" y="0"/>
          <a:chExt cx="0" cy="0"/>
        </a:xfrm>
      </p:grpSpPr>
      <p:sp>
        <p:nvSpPr>
          <p:cNvPr id="5" name="Rectangle 10"/>
          <p:cNvSpPr/>
          <p:nvPr userDrawn="1"/>
        </p:nvSpPr>
        <p:spPr>
          <a:xfrm flipH="1">
            <a:off x="9072563" y="0"/>
            <a:ext cx="71437" cy="6858000"/>
          </a:xfrm>
          <a:prstGeom prst="rect">
            <a:avLst/>
          </a:prstGeom>
          <a:solidFill>
            <a:srgbClr val="ED8B00"/>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6" name="Straight Connector 3"/>
          <p:cNvCxnSpPr/>
          <p:nvPr userDrawn="1"/>
        </p:nvCxnSpPr>
        <p:spPr>
          <a:xfrm>
            <a:off x="533400" y="2451100"/>
            <a:ext cx="8102600" cy="1588"/>
          </a:xfrm>
          <a:prstGeom prst="line">
            <a:avLst/>
          </a:prstGeom>
          <a:ln w="31750" cap="flat" cmpd="sng" algn="ctr">
            <a:solidFill>
              <a:schemeClr val="tx1">
                <a:lumMod val="50000"/>
                <a:lumOff val="50000"/>
              </a:schemeClr>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 name="Straight Connector 5"/>
          <p:cNvCxnSpPr/>
          <p:nvPr userDrawn="1"/>
        </p:nvCxnSpPr>
        <p:spPr>
          <a:xfrm>
            <a:off x="533400" y="3562350"/>
            <a:ext cx="8102600" cy="1588"/>
          </a:xfrm>
          <a:prstGeom prst="line">
            <a:avLst/>
          </a:prstGeom>
          <a:ln w="31750" cap="flat" cmpd="sng" algn="ctr">
            <a:solidFill>
              <a:schemeClr val="tx1">
                <a:lumMod val="50000"/>
                <a:lumOff val="50000"/>
              </a:schemeClr>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10" name="Picture 9" descr="small-logq"/>
          <p:cNvPicPr>
            <a:picLocks noChangeAspect="1" noChangeArrowheads="1"/>
          </p:cNvPicPr>
          <p:nvPr userDrawn="1"/>
        </p:nvPicPr>
        <p:blipFill>
          <a:blip r:embed="rId2"/>
          <a:srcRect/>
          <a:stretch>
            <a:fillRect/>
          </a:stretch>
        </p:blipFill>
        <p:spPr bwMode="auto">
          <a:xfrm>
            <a:off x="7454900" y="6215063"/>
            <a:ext cx="1527175" cy="517525"/>
          </a:xfrm>
          <a:prstGeom prst="rect">
            <a:avLst/>
          </a:prstGeom>
          <a:noFill/>
        </p:spPr>
      </p:pic>
      <p:sp>
        <p:nvSpPr>
          <p:cNvPr id="2" name="Title 1"/>
          <p:cNvSpPr>
            <a:spLocks noGrp="1"/>
          </p:cNvSpPr>
          <p:nvPr>
            <p:ph type="title" hasCustomPrompt="1"/>
          </p:nvPr>
        </p:nvSpPr>
        <p:spPr>
          <a:xfrm>
            <a:off x="457200" y="2020448"/>
            <a:ext cx="8229600" cy="430887"/>
          </a:xfrm>
        </p:spPr>
        <p:txBody>
          <a:bodyPr>
            <a:noAutofit/>
          </a:bodyPr>
          <a:lstStyle>
            <a:lvl1pPr>
              <a:defRPr sz="2600">
                <a:solidFill>
                  <a:schemeClr val="tx1">
                    <a:lumMod val="50000"/>
                    <a:lumOff val="50000"/>
                  </a:schemeClr>
                </a:solidFill>
              </a:defRPr>
            </a:lvl1pPr>
          </a:lstStyle>
          <a:p>
            <a:r>
              <a:rPr lang="en-US" dirty="0" smtClean="0"/>
              <a:t>CLICK TO EDIT MASTER TITLE STYLE</a:t>
            </a:r>
            <a:endParaRPr lang="en-US" dirty="0"/>
          </a:p>
        </p:txBody>
      </p:sp>
      <p:sp>
        <p:nvSpPr>
          <p:cNvPr id="7" name="Content Placeholder 2"/>
          <p:cNvSpPr>
            <a:spLocks noGrp="1"/>
          </p:cNvSpPr>
          <p:nvPr>
            <p:ph idx="1"/>
          </p:nvPr>
        </p:nvSpPr>
        <p:spPr>
          <a:xfrm>
            <a:off x="457200" y="2552934"/>
            <a:ext cx="8229600" cy="886949"/>
          </a:xfrm>
        </p:spPr>
        <p:txBody>
          <a:bodyPr>
            <a:noAutofit/>
          </a:bodyPr>
          <a:lstStyle>
            <a:lvl1pPr marL="0" indent="0">
              <a:buClr>
                <a:srgbClr val="ED8B00"/>
              </a:buClr>
              <a:buFont typeface="Wingdings" pitchFamily="2" charset="2"/>
              <a:buNone/>
              <a:defRPr sz="2200">
                <a:solidFill>
                  <a:schemeClr val="tx1">
                    <a:lumMod val="50000"/>
                    <a:lumOff val="50000"/>
                  </a:schemeClr>
                </a:solidFill>
                <a:latin typeface="Arial" pitchFamily="34" charset="0"/>
                <a:cs typeface="Arial" pitchFamily="34" charset="0"/>
              </a:defRPr>
            </a:lvl1pPr>
            <a:lvl2pPr>
              <a:buClr>
                <a:srgbClr val="ED8B00"/>
              </a:buClr>
              <a:buFont typeface="Wingdings" pitchFamily="2" charset="2"/>
              <a:buNone/>
              <a:defRPr sz="1600">
                <a:solidFill>
                  <a:schemeClr val="tx1">
                    <a:lumMod val="50000"/>
                    <a:lumOff val="50000"/>
                  </a:schemeClr>
                </a:solidFill>
                <a:latin typeface="Arial" pitchFamily="34" charset="0"/>
                <a:cs typeface="Arial" pitchFamily="34" charset="0"/>
              </a:defRPr>
            </a:lvl2pPr>
            <a:lvl3pPr>
              <a:buClr>
                <a:srgbClr val="75787B"/>
              </a:buClr>
              <a:buFont typeface="Wingdings" pitchFamily="2" charset="2"/>
              <a:buNone/>
              <a:defRPr sz="1600">
                <a:solidFill>
                  <a:schemeClr val="tx1">
                    <a:lumMod val="50000"/>
                    <a:lumOff val="50000"/>
                  </a:schemeClr>
                </a:solidFill>
                <a:latin typeface="Arial" pitchFamily="34" charset="0"/>
                <a:cs typeface="Arial" pitchFamily="34" charset="0"/>
              </a:defRPr>
            </a:lvl3pPr>
            <a:lvl4pPr>
              <a:buClr>
                <a:srgbClr val="75787B"/>
              </a:buClr>
              <a:buFont typeface="Wingdings" pitchFamily="2" charset="2"/>
              <a:buNone/>
              <a:defRPr sz="1600">
                <a:solidFill>
                  <a:schemeClr val="tx1">
                    <a:lumMod val="50000"/>
                    <a:lumOff val="50000"/>
                  </a:schemeClr>
                </a:solidFill>
                <a:latin typeface="Arial" pitchFamily="34" charset="0"/>
                <a:cs typeface="Arial" pitchFamily="34" charset="0"/>
              </a:defRPr>
            </a:lvl4pPr>
            <a:lvl5pPr>
              <a:buClr>
                <a:srgbClr val="75787B"/>
              </a:buClr>
              <a:buFont typeface="Wingdings" pitchFamily="2" charset="2"/>
              <a:buNone/>
              <a:defRPr sz="1600">
                <a:solidFill>
                  <a:schemeClr val="tx1">
                    <a:lumMod val="50000"/>
                    <a:lumOff val="50000"/>
                  </a:schemeClr>
                </a:solidFill>
                <a:latin typeface="Arial" pitchFamily="34" charset="0"/>
                <a:cs typeface="Arial" pitchFamily="34" charset="0"/>
              </a:defRPr>
            </a:lvl5pPr>
          </a:lstStyle>
          <a:p>
            <a:pPr lvl="0"/>
            <a:r>
              <a:rPr lang="en-US" dirty="0" smtClean="0"/>
              <a:t>Click to edit Master text styles</a:t>
            </a:r>
            <a:endParaRPr lang="en-US" dirty="0"/>
          </a:p>
        </p:txBody>
      </p:sp>
      <p:sp>
        <p:nvSpPr>
          <p:cNvPr id="8" name="Content Placeholder 2"/>
          <p:cNvSpPr>
            <a:spLocks noGrp="1"/>
          </p:cNvSpPr>
          <p:nvPr>
            <p:ph idx="10"/>
          </p:nvPr>
        </p:nvSpPr>
        <p:spPr>
          <a:xfrm>
            <a:off x="2714170" y="3673848"/>
            <a:ext cx="5972629" cy="886949"/>
          </a:xfrm>
        </p:spPr>
        <p:txBody>
          <a:bodyPr>
            <a:noAutofit/>
          </a:bodyPr>
          <a:lstStyle>
            <a:lvl1pPr marL="261938" indent="-261938">
              <a:buClr>
                <a:srgbClr val="ED8B00"/>
              </a:buClr>
              <a:buFont typeface="Wingdings" pitchFamily="2" charset="2"/>
              <a:buChar char="§"/>
              <a:defRPr sz="2000">
                <a:solidFill>
                  <a:schemeClr val="tx1">
                    <a:lumMod val="50000"/>
                    <a:lumOff val="50000"/>
                  </a:schemeClr>
                </a:solidFill>
                <a:latin typeface="Arial" pitchFamily="34" charset="0"/>
                <a:cs typeface="Arial" pitchFamily="34" charset="0"/>
              </a:defRPr>
            </a:lvl1pPr>
            <a:lvl2pPr>
              <a:buClr>
                <a:srgbClr val="ED8B00"/>
              </a:buClr>
              <a:buFont typeface="Wingdings" pitchFamily="2" charset="2"/>
              <a:buNone/>
              <a:defRPr sz="1600">
                <a:solidFill>
                  <a:schemeClr val="tx1">
                    <a:lumMod val="50000"/>
                    <a:lumOff val="50000"/>
                  </a:schemeClr>
                </a:solidFill>
                <a:latin typeface="Arial" pitchFamily="34" charset="0"/>
                <a:cs typeface="Arial" pitchFamily="34" charset="0"/>
              </a:defRPr>
            </a:lvl2pPr>
            <a:lvl3pPr>
              <a:buClr>
                <a:srgbClr val="75787B"/>
              </a:buClr>
              <a:buFont typeface="Wingdings" pitchFamily="2" charset="2"/>
              <a:buNone/>
              <a:defRPr sz="1600">
                <a:solidFill>
                  <a:schemeClr val="tx1">
                    <a:lumMod val="50000"/>
                    <a:lumOff val="50000"/>
                  </a:schemeClr>
                </a:solidFill>
                <a:latin typeface="Arial" pitchFamily="34" charset="0"/>
                <a:cs typeface="Arial" pitchFamily="34" charset="0"/>
              </a:defRPr>
            </a:lvl3pPr>
            <a:lvl4pPr>
              <a:buClr>
                <a:srgbClr val="75787B"/>
              </a:buClr>
              <a:buFont typeface="Wingdings" pitchFamily="2" charset="2"/>
              <a:buNone/>
              <a:defRPr sz="1600">
                <a:solidFill>
                  <a:schemeClr val="tx1">
                    <a:lumMod val="50000"/>
                    <a:lumOff val="50000"/>
                  </a:schemeClr>
                </a:solidFill>
                <a:latin typeface="Arial" pitchFamily="34" charset="0"/>
                <a:cs typeface="Arial" pitchFamily="34" charset="0"/>
              </a:defRPr>
            </a:lvl4pPr>
            <a:lvl5pPr>
              <a:buClr>
                <a:srgbClr val="75787B"/>
              </a:buClr>
              <a:buFont typeface="Wingdings" pitchFamily="2" charset="2"/>
              <a:buNone/>
              <a:defRPr sz="1600">
                <a:solidFill>
                  <a:schemeClr val="tx1">
                    <a:lumMod val="50000"/>
                    <a:lumOff val="50000"/>
                  </a:schemeClr>
                </a:solidFill>
                <a:latin typeface="Arial" pitchFamily="34" charset="0"/>
                <a:cs typeface="Arial" pitchFamily="34" charset="0"/>
              </a:defRPr>
            </a:lvl5pPr>
          </a:lstStyle>
          <a:p>
            <a:pPr lvl="0"/>
            <a:r>
              <a:rPr lang="en-US" dirty="0" smtClean="0"/>
              <a:t>Click to edit Master text styles</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8_Title and Content">
    <p:spTree>
      <p:nvGrpSpPr>
        <p:cNvPr id="1" name=""/>
        <p:cNvGrpSpPr/>
        <p:nvPr/>
      </p:nvGrpSpPr>
      <p:grpSpPr>
        <a:xfrm>
          <a:off x="0" y="0"/>
          <a:ext cx="0" cy="0"/>
          <a:chOff x="0" y="0"/>
          <a:chExt cx="0" cy="0"/>
        </a:xfrm>
      </p:grpSpPr>
      <p:cxnSp>
        <p:nvCxnSpPr>
          <p:cNvPr id="4" name="Straight Connector 3"/>
          <p:cNvCxnSpPr/>
          <p:nvPr userDrawn="1"/>
        </p:nvCxnSpPr>
        <p:spPr>
          <a:xfrm>
            <a:off x="304800" y="838200"/>
            <a:ext cx="8534400" cy="1588"/>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304800" y="274638"/>
            <a:ext cx="8534400" cy="487362"/>
          </a:xfrm>
        </p:spPr>
        <p:txBody>
          <a:bodyPr/>
          <a:lstStyle/>
          <a:p>
            <a:r>
              <a:rPr lang="en-US" dirty="0" smtClean="0"/>
              <a:t>Click to edit Master title style</a:t>
            </a:r>
            <a:endParaRPr lang="en-US" dirty="0"/>
          </a:p>
        </p:txBody>
      </p:sp>
      <p:sp>
        <p:nvSpPr>
          <p:cNvPr id="7" name="Rectangle 2"/>
          <p:cNvSpPr>
            <a:spLocks noGrp="1" noChangeArrowheads="1"/>
          </p:cNvSpPr>
          <p:nvPr>
            <p:ph idx="1"/>
          </p:nvPr>
        </p:nvSpPr>
        <p:spPr>
          <a:xfrm>
            <a:off x="304800" y="913586"/>
            <a:ext cx="8534400" cy="3898900"/>
          </a:xfrm>
          <a:noFill/>
          <a:ln/>
        </p:spPr>
        <p:txBody>
          <a:bodyPr>
            <a:normAutofit/>
          </a:bodyPr>
          <a:lstStyle>
            <a:lvl1pPr>
              <a:defRPr>
                <a:latin typeface="Arial" pitchFamily="34" charset="0"/>
                <a:cs typeface="Arial" pitchFamily="34" charset="0"/>
              </a:defRPr>
            </a:lvl1pPr>
            <a:lvl2pPr>
              <a:defRPr/>
            </a:lvl2pPr>
            <a:lvl3pPr>
              <a:defRPr/>
            </a:lvl3pPr>
            <a:lvl4pPr>
              <a:defRPr/>
            </a:lvl4pPr>
            <a:lvl5pPr>
              <a:defRPr/>
            </a:lvl5pPr>
          </a:lstStyle>
          <a:p>
            <a:r>
              <a:rPr lang="en-GB" dirty="0"/>
              <a:t>Text should be 14 pt </a:t>
            </a:r>
            <a:r>
              <a:rPr lang="en-GB" dirty="0" smtClean="0"/>
              <a:t>Arial Regular </a:t>
            </a:r>
            <a:r>
              <a:rPr lang="en-GB" dirty="0"/>
              <a:t>(default); text anchor point - top, left justified.</a:t>
            </a:r>
          </a:p>
          <a:p>
            <a:r>
              <a:rPr lang="en-GB" dirty="0"/>
              <a:t>Bullets should be as follows:</a:t>
            </a:r>
          </a:p>
          <a:p>
            <a:endParaRPr lang="en-GB" dirty="0"/>
          </a:p>
          <a:p>
            <a:pPr lvl="1"/>
            <a:r>
              <a:rPr lang="en-GB" dirty="0"/>
              <a:t>First level </a:t>
            </a:r>
          </a:p>
          <a:p>
            <a:pPr lvl="1"/>
            <a:r>
              <a:rPr lang="en-GB" dirty="0"/>
              <a:t>Second level</a:t>
            </a:r>
          </a:p>
          <a:p>
            <a:pPr lvl="2"/>
            <a:r>
              <a:rPr lang="en-GB" dirty="0"/>
              <a:t>Third level</a:t>
            </a:r>
          </a:p>
          <a:p>
            <a:pPr lvl="3"/>
            <a:r>
              <a:rPr lang="en-GB" dirty="0"/>
              <a:t>Fourth level</a:t>
            </a:r>
          </a:p>
          <a:p>
            <a:pPr lvl="4"/>
            <a:r>
              <a:rPr lang="en-GB" dirty="0"/>
              <a:t>Fifth level</a:t>
            </a:r>
          </a:p>
          <a:p>
            <a:pPr lvl="3"/>
            <a:endParaRPr lang="en-GB" dirty="0"/>
          </a:p>
          <a:p>
            <a:pPr lvl="3"/>
            <a:endParaRPr lang="en-GB" altLang="en-US" dirty="0"/>
          </a:p>
        </p:txBody>
      </p:sp>
      <p:sp>
        <p:nvSpPr>
          <p:cNvPr id="5" name="Slide Number Placeholder 5"/>
          <p:cNvSpPr>
            <a:spLocks noGrp="1"/>
          </p:cNvSpPr>
          <p:nvPr>
            <p:ph type="sldNum" sz="quarter" idx="10"/>
          </p:nvPr>
        </p:nvSpPr>
        <p:spPr>
          <a:xfrm>
            <a:off x="3429000" y="6324600"/>
            <a:ext cx="2133600" cy="365125"/>
          </a:xfrm>
          <a:prstGeom prst="rect">
            <a:avLst/>
          </a:prstGeom>
        </p:spPr>
        <p:txBody>
          <a:bodyPr/>
          <a:lstStyle>
            <a:lvl1pPr algn="ctr">
              <a:defRPr>
                <a:solidFill>
                  <a:srgbClr val="A7A9AC"/>
                </a:solidFill>
              </a:defRPr>
            </a:lvl1pPr>
          </a:lstStyle>
          <a:p>
            <a:pPr>
              <a:defRPr/>
            </a:pPr>
            <a:fld id="{A2BFD933-6A6B-40BA-B787-F7DB0A8DD54E}"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9_Title and Content">
    <p:spTree>
      <p:nvGrpSpPr>
        <p:cNvPr id="1" name=""/>
        <p:cNvGrpSpPr/>
        <p:nvPr/>
      </p:nvGrpSpPr>
      <p:grpSpPr>
        <a:xfrm>
          <a:off x="0" y="0"/>
          <a:ext cx="0" cy="0"/>
          <a:chOff x="0" y="0"/>
          <a:chExt cx="0" cy="0"/>
        </a:xfrm>
      </p:grpSpPr>
      <p:cxnSp>
        <p:nvCxnSpPr>
          <p:cNvPr id="4" name="Straight Connector 3"/>
          <p:cNvCxnSpPr/>
          <p:nvPr userDrawn="1"/>
        </p:nvCxnSpPr>
        <p:spPr>
          <a:xfrm>
            <a:off x="304800" y="838200"/>
            <a:ext cx="8534400" cy="1588"/>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304800" y="274638"/>
            <a:ext cx="8534400" cy="487362"/>
          </a:xfrm>
        </p:spPr>
        <p:txBody>
          <a:bodyPr/>
          <a:lstStyle/>
          <a:p>
            <a:r>
              <a:rPr lang="en-US" dirty="0" smtClean="0"/>
              <a:t>Click to edit Master title style</a:t>
            </a:r>
            <a:endParaRPr lang="en-US" dirty="0"/>
          </a:p>
        </p:txBody>
      </p:sp>
      <p:sp>
        <p:nvSpPr>
          <p:cNvPr id="7" name="Rectangle 2"/>
          <p:cNvSpPr>
            <a:spLocks noGrp="1" noChangeArrowheads="1"/>
          </p:cNvSpPr>
          <p:nvPr>
            <p:ph idx="1"/>
          </p:nvPr>
        </p:nvSpPr>
        <p:spPr>
          <a:xfrm>
            <a:off x="304800" y="913586"/>
            <a:ext cx="8534400" cy="3898900"/>
          </a:xfrm>
          <a:noFill/>
          <a:ln/>
        </p:spPr>
        <p:txBody>
          <a:bodyPr>
            <a:normAutofit/>
          </a:bodyPr>
          <a:lstStyle>
            <a:lvl1pPr>
              <a:defRPr>
                <a:latin typeface="Arial" pitchFamily="34" charset="0"/>
                <a:cs typeface="Arial" pitchFamily="34" charset="0"/>
              </a:defRPr>
            </a:lvl1pPr>
            <a:lvl2pPr>
              <a:defRPr/>
            </a:lvl2pPr>
            <a:lvl3pPr>
              <a:defRPr/>
            </a:lvl3pPr>
            <a:lvl4pPr>
              <a:defRPr/>
            </a:lvl4pPr>
            <a:lvl5pPr>
              <a:defRPr/>
            </a:lvl5pPr>
          </a:lstStyle>
          <a:p>
            <a:r>
              <a:rPr lang="en-GB" dirty="0"/>
              <a:t>Text should be 14 pt </a:t>
            </a:r>
            <a:r>
              <a:rPr lang="en-GB" dirty="0" smtClean="0"/>
              <a:t>Arial Regular </a:t>
            </a:r>
            <a:r>
              <a:rPr lang="en-GB" dirty="0"/>
              <a:t>(default); text anchor point - top, left justified.</a:t>
            </a:r>
          </a:p>
          <a:p>
            <a:r>
              <a:rPr lang="en-GB" dirty="0"/>
              <a:t>Bullets should be as follows:</a:t>
            </a:r>
          </a:p>
          <a:p>
            <a:endParaRPr lang="en-GB" dirty="0"/>
          </a:p>
          <a:p>
            <a:pPr lvl="1"/>
            <a:r>
              <a:rPr lang="en-GB" dirty="0"/>
              <a:t>First level </a:t>
            </a:r>
          </a:p>
          <a:p>
            <a:pPr lvl="1"/>
            <a:r>
              <a:rPr lang="en-GB" dirty="0"/>
              <a:t>Second level</a:t>
            </a:r>
          </a:p>
          <a:p>
            <a:pPr lvl="2"/>
            <a:r>
              <a:rPr lang="en-GB" dirty="0"/>
              <a:t>Third level</a:t>
            </a:r>
          </a:p>
          <a:p>
            <a:pPr lvl="3"/>
            <a:r>
              <a:rPr lang="en-GB" dirty="0"/>
              <a:t>Fourth level</a:t>
            </a:r>
          </a:p>
          <a:p>
            <a:pPr lvl="4"/>
            <a:r>
              <a:rPr lang="en-GB" dirty="0"/>
              <a:t>Fifth level</a:t>
            </a:r>
          </a:p>
          <a:p>
            <a:pPr lvl="3"/>
            <a:endParaRPr lang="en-GB" dirty="0"/>
          </a:p>
          <a:p>
            <a:pPr lvl="3"/>
            <a:endParaRPr lang="en-GB" altLang="en-US" dirty="0"/>
          </a:p>
        </p:txBody>
      </p:sp>
      <p:sp>
        <p:nvSpPr>
          <p:cNvPr id="5" name="Slide Number Placeholder 5"/>
          <p:cNvSpPr>
            <a:spLocks noGrp="1"/>
          </p:cNvSpPr>
          <p:nvPr>
            <p:ph type="sldNum" sz="quarter" idx="10"/>
          </p:nvPr>
        </p:nvSpPr>
        <p:spPr>
          <a:xfrm>
            <a:off x="3429000" y="6324600"/>
            <a:ext cx="2133600" cy="365125"/>
          </a:xfrm>
          <a:prstGeom prst="rect">
            <a:avLst/>
          </a:prstGeom>
        </p:spPr>
        <p:txBody>
          <a:bodyPr/>
          <a:lstStyle>
            <a:lvl1pPr algn="ctr">
              <a:defRPr>
                <a:solidFill>
                  <a:srgbClr val="A7A9AC"/>
                </a:solidFill>
              </a:defRPr>
            </a:lvl1pPr>
          </a:lstStyle>
          <a:p>
            <a:pPr>
              <a:defRPr/>
            </a:pPr>
            <a:fld id="{A2BFD933-6A6B-40BA-B787-F7DB0A8DD54E}"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itle Placeholder 1"/>
          <p:cNvSpPr>
            <a:spLocks noGrp="1"/>
          </p:cNvSpPr>
          <p:nvPr>
            <p:ph type="title"/>
          </p:nvPr>
        </p:nvSpPr>
        <p:spPr bwMode="auto">
          <a:xfrm>
            <a:off x="457200" y="274638"/>
            <a:ext cx="8229600" cy="43021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HEADING</a:t>
            </a:r>
          </a:p>
        </p:txBody>
      </p:sp>
      <p:sp>
        <p:nvSpPr>
          <p:cNvPr id="1028" name="Text Placeholder 2"/>
          <p:cNvSpPr>
            <a:spLocks noGrp="1"/>
          </p:cNvSpPr>
          <p:nvPr>
            <p:ph type="body" idx="1"/>
          </p:nvPr>
        </p:nvSpPr>
        <p:spPr bwMode="auto">
          <a:xfrm>
            <a:off x="457200" y="942975"/>
            <a:ext cx="8229600" cy="51831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4" name="Date Placeholder 3"/>
          <p:cNvSpPr>
            <a:spLocks noGrp="1"/>
          </p:cNvSpPr>
          <p:nvPr>
            <p:ph type="dt" sz="half" idx="2"/>
          </p:nvPr>
        </p:nvSpPr>
        <p:spPr>
          <a:xfrm>
            <a:off x="457200" y="6356350"/>
            <a:ext cx="79375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245169AC-BCEC-49C4-A731-10A07264CE28}" type="datetimeFigureOut">
              <a:rPr lang="en-US"/>
              <a:pPr>
                <a:defRPr/>
              </a:pPr>
              <a:t>2/25/2018</a:t>
            </a:fld>
            <a:endParaRPr lang="en-US"/>
          </a:p>
        </p:txBody>
      </p:sp>
      <p:sp>
        <p:nvSpPr>
          <p:cNvPr id="11" name="Rectangle 10"/>
          <p:cNvSpPr/>
          <p:nvPr userDrawn="1"/>
        </p:nvSpPr>
        <p:spPr>
          <a:xfrm flipH="1">
            <a:off x="9072563" y="0"/>
            <a:ext cx="71437" cy="6858000"/>
          </a:xfrm>
          <a:prstGeom prst="rect">
            <a:avLst/>
          </a:prstGeom>
          <a:solidFill>
            <a:srgbClr val="ED8B00"/>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032" name="Picture 8" descr="small-logq"/>
          <p:cNvPicPr>
            <a:picLocks noChangeAspect="1" noChangeArrowheads="1"/>
          </p:cNvPicPr>
          <p:nvPr userDrawn="1"/>
        </p:nvPicPr>
        <p:blipFill>
          <a:blip r:embed="rId20"/>
          <a:srcRect/>
          <a:stretch>
            <a:fillRect/>
          </a:stretch>
        </p:blipFill>
        <p:spPr bwMode="auto">
          <a:xfrm>
            <a:off x="7454900" y="6215063"/>
            <a:ext cx="1527175" cy="517525"/>
          </a:xfrm>
          <a:prstGeom prst="rect">
            <a:avLst/>
          </a:prstGeom>
          <a:noFill/>
        </p:spPr>
      </p:pic>
    </p:spTree>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 id="2147483662" r:id="rId7"/>
    <p:sldLayoutId id="2147483672" r:id="rId8"/>
    <p:sldLayoutId id="2147483673" r:id="rId9"/>
    <p:sldLayoutId id="2147483674" r:id="rId10"/>
    <p:sldLayoutId id="2147483675" r:id="rId11"/>
    <p:sldLayoutId id="2147483676" r:id="rId12"/>
    <p:sldLayoutId id="2147483692" r:id="rId13"/>
    <p:sldLayoutId id="2147483694" r:id="rId14"/>
    <p:sldLayoutId id="2147483696" r:id="rId15"/>
    <p:sldLayoutId id="2147483697" r:id="rId16"/>
    <p:sldLayoutId id="2147483698" r:id="rId17"/>
    <p:sldLayoutId id="2147483699" r:id="rId18"/>
  </p:sldLayoutIdLst>
  <p:txStyles>
    <p:titleStyle>
      <a:lvl1pPr algn="l" defTabSz="457200" rtl="0" eaLnBrk="0" fontAlgn="base" hangingPunct="0">
        <a:spcBef>
          <a:spcPct val="0"/>
        </a:spcBef>
        <a:spcAft>
          <a:spcPct val="0"/>
        </a:spcAft>
        <a:defRPr sz="2800" kern="1200">
          <a:solidFill>
            <a:srgbClr val="7F7F7F"/>
          </a:solidFill>
          <a:latin typeface="Arial"/>
          <a:ea typeface="+mj-ea"/>
          <a:cs typeface="Arial"/>
        </a:defRPr>
      </a:lvl1pPr>
      <a:lvl2pPr algn="l" defTabSz="457200" rtl="0" eaLnBrk="0" fontAlgn="base" hangingPunct="0">
        <a:spcBef>
          <a:spcPct val="0"/>
        </a:spcBef>
        <a:spcAft>
          <a:spcPct val="0"/>
        </a:spcAft>
        <a:defRPr sz="2400">
          <a:solidFill>
            <a:srgbClr val="7F7F7F"/>
          </a:solidFill>
          <a:latin typeface="Arial" charset="0"/>
          <a:cs typeface="Arial" charset="0"/>
        </a:defRPr>
      </a:lvl2pPr>
      <a:lvl3pPr algn="l" defTabSz="457200" rtl="0" eaLnBrk="0" fontAlgn="base" hangingPunct="0">
        <a:spcBef>
          <a:spcPct val="0"/>
        </a:spcBef>
        <a:spcAft>
          <a:spcPct val="0"/>
        </a:spcAft>
        <a:defRPr sz="2400">
          <a:solidFill>
            <a:srgbClr val="7F7F7F"/>
          </a:solidFill>
          <a:latin typeface="Arial" charset="0"/>
          <a:cs typeface="Arial" charset="0"/>
        </a:defRPr>
      </a:lvl3pPr>
      <a:lvl4pPr algn="l" defTabSz="457200" rtl="0" eaLnBrk="0" fontAlgn="base" hangingPunct="0">
        <a:spcBef>
          <a:spcPct val="0"/>
        </a:spcBef>
        <a:spcAft>
          <a:spcPct val="0"/>
        </a:spcAft>
        <a:defRPr sz="2400">
          <a:solidFill>
            <a:srgbClr val="7F7F7F"/>
          </a:solidFill>
          <a:latin typeface="Arial" charset="0"/>
          <a:cs typeface="Arial" charset="0"/>
        </a:defRPr>
      </a:lvl4pPr>
      <a:lvl5pPr algn="l" defTabSz="457200" rtl="0" eaLnBrk="0" fontAlgn="base" hangingPunct="0">
        <a:spcBef>
          <a:spcPct val="0"/>
        </a:spcBef>
        <a:spcAft>
          <a:spcPct val="0"/>
        </a:spcAft>
        <a:defRPr sz="2400">
          <a:solidFill>
            <a:srgbClr val="7F7F7F"/>
          </a:solidFill>
          <a:latin typeface="Arial" charset="0"/>
          <a:cs typeface="Arial" charset="0"/>
        </a:defRPr>
      </a:lvl5pPr>
      <a:lvl6pPr marL="457200" algn="l" defTabSz="457200" rtl="0" fontAlgn="base">
        <a:spcBef>
          <a:spcPct val="0"/>
        </a:spcBef>
        <a:spcAft>
          <a:spcPct val="0"/>
        </a:spcAft>
        <a:defRPr sz="2400">
          <a:solidFill>
            <a:srgbClr val="7F7F7F"/>
          </a:solidFill>
          <a:latin typeface="Arial" charset="0"/>
          <a:cs typeface="Arial" charset="0"/>
        </a:defRPr>
      </a:lvl6pPr>
      <a:lvl7pPr marL="914400" algn="l" defTabSz="457200" rtl="0" fontAlgn="base">
        <a:spcBef>
          <a:spcPct val="0"/>
        </a:spcBef>
        <a:spcAft>
          <a:spcPct val="0"/>
        </a:spcAft>
        <a:defRPr sz="2400">
          <a:solidFill>
            <a:srgbClr val="7F7F7F"/>
          </a:solidFill>
          <a:latin typeface="Arial" charset="0"/>
          <a:cs typeface="Arial" charset="0"/>
        </a:defRPr>
      </a:lvl7pPr>
      <a:lvl8pPr marL="1371600" algn="l" defTabSz="457200" rtl="0" fontAlgn="base">
        <a:spcBef>
          <a:spcPct val="0"/>
        </a:spcBef>
        <a:spcAft>
          <a:spcPct val="0"/>
        </a:spcAft>
        <a:defRPr sz="2400">
          <a:solidFill>
            <a:srgbClr val="7F7F7F"/>
          </a:solidFill>
          <a:latin typeface="Arial" charset="0"/>
          <a:cs typeface="Arial" charset="0"/>
        </a:defRPr>
      </a:lvl8pPr>
      <a:lvl9pPr marL="1828800" algn="l" defTabSz="457200" rtl="0" fontAlgn="base">
        <a:spcBef>
          <a:spcPct val="0"/>
        </a:spcBef>
        <a:spcAft>
          <a:spcPct val="0"/>
        </a:spcAft>
        <a:defRPr sz="2400">
          <a:solidFill>
            <a:srgbClr val="7F7F7F"/>
          </a:solidFill>
          <a:latin typeface="Arial" charset="0"/>
          <a:cs typeface="Arial" charset="0"/>
        </a:defRPr>
      </a:lvl9pPr>
    </p:titleStyle>
    <p:bodyStyle>
      <a:lvl1pPr marL="342900" indent="-342900" algn="l" defTabSz="457200" rtl="0" eaLnBrk="0" fontAlgn="base" hangingPunct="0">
        <a:spcBef>
          <a:spcPct val="20000"/>
        </a:spcBef>
        <a:spcAft>
          <a:spcPct val="0"/>
        </a:spcAft>
        <a:buClr>
          <a:srgbClr val="ED8B00"/>
        </a:buClr>
        <a:buFont typeface="Wingdings" pitchFamily="2" charset="2"/>
        <a:buChar char="§"/>
        <a:defRPr sz="2600" kern="1200">
          <a:solidFill>
            <a:schemeClr val="tx1"/>
          </a:solidFill>
          <a:latin typeface="Arial"/>
          <a:ea typeface="+mn-ea"/>
          <a:cs typeface="Arial"/>
        </a:defRPr>
      </a:lvl1pPr>
      <a:lvl2pPr marL="742950" indent="-379413" algn="l" defTabSz="457200" rtl="0" eaLnBrk="0" fontAlgn="base" hangingPunct="0">
        <a:spcBef>
          <a:spcPct val="20000"/>
        </a:spcBef>
        <a:spcAft>
          <a:spcPct val="0"/>
        </a:spcAft>
        <a:buClr>
          <a:srgbClr val="ED8B00"/>
        </a:buClr>
        <a:buFont typeface="Wingdings" pitchFamily="2" charset="2"/>
        <a:buChar char="§"/>
        <a:defRPr sz="2400" kern="1200">
          <a:solidFill>
            <a:schemeClr val="tx1"/>
          </a:solidFill>
          <a:latin typeface="Arial"/>
          <a:ea typeface="+mn-ea"/>
          <a:cs typeface="Arial"/>
        </a:defRPr>
      </a:lvl2pPr>
      <a:lvl3pPr marL="1074738" indent="-363538" algn="l" defTabSz="457200" rtl="0" eaLnBrk="0" fontAlgn="base" hangingPunct="0">
        <a:spcBef>
          <a:spcPct val="20000"/>
        </a:spcBef>
        <a:spcAft>
          <a:spcPct val="0"/>
        </a:spcAft>
        <a:buClr>
          <a:srgbClr val="7F7F7F"/>
        </a:buClr>
        <a:buFont typeface="Wingdings" pitchFamily="2" charset="2"/>
        <a:buChar char="§"/>
        <a:defRPr sz="2200" kern="1200">
          <a:solidFill>
            <a:schemeClr val="tx1"/>
          </a:solidFill>
          <a:latin typeface="Arial"/>
          <a:ea typeface="+mn-ea"/>
          <a:cs typeface="Arial"/>
        </a:defRPr>
      </a:lvl3pPr>
      <a:lvl4pPr marL="1436688" indent="-361950" algn="l" defTabSz="457200" rtl="0" eaLnBrk="0" fontAlgn="base" hangingPunct="0">
        <a:spcBef>
          <a:spcPct val="20000"/>
        </a:spcBef>
        <a:spcAft>
          <a:spcPct val="0"/>
        </a:spcAft>
        <a:buClr>
          <a:srgbClr val="7F7F7F"/>
        </a:buClr>
        <a:buFont typeface="Wingdings" pitchFamily="2" charset="2"/>
        <a:buChar char="§"/>
        <a:defRPr sz="2000" kern="1200">
          <a:solidFill>
            <a:schemeClr val="tx1"/>
          </a:solidFill>
          <a:latin typeface="Arial"/>
          <a:ea typeface="+mn-ea"/>
          <a:cs typeface="Arial"/>
        </a:defRPr>
      </a:lvl4pPr>
      <a:lvl5pPr marL="1800225" indent="-363538" algn="l" defTabSz="457200" rtl="0" eaLnBrk="0" fontAlgn="base" hangingPunct="0">
        <a:spcBef>
          <a:spcPct val="20000"/>
        </a:spcBef>
        <a:spcAft>
          <a:spcPct val="0"/>
        </a:spcAft>
        <a:buClr>
          <a:srgbClr val="7F7F7F"/>
        </a:buClr>
        <a:buFont typeface="Wingdings" pitchFamily="2" charset="2"/>
        <a:buChar char="§"/>
        <a:defRPr sz="18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ctrTitle"/>
          </p:nvPr>
        </p:nvSpPr>
        <p:spPr>
          <a:xfrm>
            <a:off x="3510156" y="2934268"/>
            <a:ext cx="5183469" cy="914400"/>
          </a:xfrm>
        </p:spPr>
        <p:txBody>
          <a:bodyPr/>
          <a:lstStyle/>
          <a:p>
            <a:pPr algn="ctr" eaLnBrk="1" hangingPunct="1">
              <a:lnSpc>
                <a:spcPct val="150000"/>
              </a:lnSpc>
            </a:pPr>
            <a:r>
              <a:rPr lang="en-US" sz="2400" dirty="0" smtClean="0"/>
              <a:t>University of Johannesburg</a:t>
            </a:r>
          </a:p>
        </p:txBody>
      </p:sp>
      <p:sp>
        <p:nvSpPr>
          <p:cNvPr id="3" name="TextBox 2"/>
          <p:cNvSpPr txBox="1"/>
          <p:nvPr/>
        </p:nvSpPr>
        <p:spPr>
          <a:xfrm>
            <a:off x="3510156" y="3930556"/>
            <a:ext cx="5183469" cy="400110"/>
          </a:xfrm>
          <a:prstGeom prst="rect">
            <a:avLst/>
          </a:prstGeom>
          <a:noFill/>
        </p:spPr>
        <p:txBody>
          <a:bodyPr wrap="square" rtlCol="0">
            <a:spAutoFit/>
          </a:bodyPr>
          <a:lstStyle/>
          <a:p>
            <a:pPr algn="ctr"/>
            <a:r>
              <a:rPr lang="en-US" sz="2000" dirty="0" smtClean="0">
                <a:solidFill>
                  <a:schemeClr val="bg1"/>
                </a:solidFill>
              </a:rPr>
              <a:t>Member Presentation – February 2018</a:t>
            </a:r>
            <a:endParaRPr lang="en-ZA" sz="2000"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US" dirty="0"/>
              <a:t>Annuity Targeting Portfolios </a:t>
            </a:r>
            <a:r>
              <a:rPr lang="en-US" dirty="0" smtClean="0"/>
              <a:t>- Changes</a:t>
            </a:r>
            <a:endParaRPr lang="en-ZA" dirty="0"/>
          </a:p>
        </p:txBody>
      </p:sp>
      <p:sp>
        <p:nvSpPr>
          <p:cNvPr id="37891" name="Content Placeholder 2"/>
          <p:cNvSpPr>
            <a:spLocks noGrp="1"/>
          </p:cNvSpPr>
          <p:nvPr>
            <p:ph idx="1"/>
          </p:nvPr>
        </p:nvSpPr>
        <p:spPr>
          <a:xfrm>
            <a:off x="304800" y="1214651"/>
            <a:ext cx="8534400" cy="5106987"/>
          </a:xfrm>
        </p:spPr>
        <p:txBody>
          <a:bodyPr>
            <a:noAutofit/>
          </a:bodyPr>
          <a:lstStyle/>
          <a:p>
            <a:pPr>
              <a:buNone/>
            </a:pPr>
            <a:r>
              <a:rPr lang="en-US" sz="1600" dirty="0" smtClean="0"/>
              <a:t>The </a:t>
            </a:r>
            <a:r>
              <a:rPr lang="en-US" sz="1600" dirty="0"/>
              <a:t>following </a:t>
            </a:r>
            <a:r>
              <a:rPr lang="en-US" sz="1600" b="1" dirty="0"/>
              <a:t>additional</a:t>
            </a:r>
            <a:r>
              <a:rPr lang="en-US" sz="1600" dirty="0"/>
              <a:t> portfolio channels will be made available as  </a:t>
            </a:r>
            <a:r>
              <a:rPr lang="en-US" sz="1600" dirty="0" smtClean="0"/>
              <a:t>member-choice</a:t>
            </a:r>
          </a:p>
          <a:p>
            <a:pPr>
              <a:buNone/>
            </a:pPr>
            <a:r>
              <a:rPr lang="en-US" sz="1600" dirty="0" smtClean="0"/>
              <a:t>options</a:t>
            </a:r>
            <a:r>
              <a:rPr lang="en-US" sz="1600" dirty="0"/>
              <a:t>:</a:t>
            </a:r>
          </a:p>
          <a:p>
            <a:endParaRPr lang="en-ZA" sz="1600" dirty="0"/>
          </a:p>
          <a:p>
            <a:pPr marL="514350" lvl="0" indent="-514350">
              <a:buFont typeface="+mj-lt"/>
              <a:buAutoNum type="arabicPeriod"/>
            </a:pPr>
            <a:r>
              <a:rPr lang="en-US" sz="1600" b="1" dirty="0">
                <a:solidFill>
                  <a:srgbClr val="ED8B00"/>
                </a:solidFill>
              </a:rPr>
              <a:t>High-equity living Annuity</a:t>
            </a:r>
          </a:p>
          <a:p>
            <a:pPr marL="914400" lvl="1" indent="-514350"/>
            <a:r>
              <a:rPr lang="en-US" sz="1600" dirty="0"/>
              <a:t>Members will remain invested in the Wealth Creation Portfolio</a:t>
            </a:r>
          </a:p>
          <a:p>
            <a:pPr marL="400050" lvl="1" indent="0">
              <a:buNone/>
            </a:pPr>
            <a:endParaRPr lang="en-ZA" sz="1600" dirty="0"/>
          </a:p>
          <a:p>
            <a:pPr marL="514350" lvl="0" indent="-514350">
              <a:buFont typeface="+mj-lt"/>
              <a:buAutoNum type="arabicPeriod"/>
            </a:pPr>
            <a:r>
              <a:rPr lang="en-US" sz="1600" b="1" dirty="0">
                <a:solidFill>
                  <a:srgbClr val="ED8B00"/>
                </a:solidFill>
              </a:rPr>
              <a:t>Cash (At Retirement)</a:t>
            </a:r>
            <a:r>
              <a:rPr lang="en-US" sz="1600" dirty="0">
                <a:solidFill>
                  <a:srgbClr val="ED8B00"/>
                </a:solidFill>
              </a:rPr>
              <a:t> </a:t>
            </a:r>
          </a:p>
          <a:p>
            <a:pPr marL="914400" lvl="1" indent="-514350"/>
            <a:r>
              <a:rPr lang="en-US" sz="1600" dirty="0"/>
              <a:t>Members will transition into the Money Market Portfolio</a:t>
            </a:r>
          </a:p>
          <a:p>
            <a:pPr marL="400050" lvl="1" indent="0">
              <a:buNone/>
            </a:pPr>
            <a:endParaRPr lang="en-ZA" sz="1600" dirty="0"/>
          </a:p>
          <a:p>
            <a:pPr marL="514350" lvl="0" indent="-514350">
              <a:buFont typeface="+mj-lt"/>
              <a:buAutoNum type="arabicPeriod"/>
            </a:pPr>
            <a:r>
              <a:rPr lang="en-US" sz="1600" b="1" dirty="0">
                <a:solidFill>
                  <a:srgbClr val="ED8B00"/>
                </a:solidFill>
              </a:rPr>
              <a:t>Capital Guarantee</a:t>
            </a:r>
          </a:p>
          <a:p>
            <a:pPr marL="914400" lvl="1" indent="-514350"/>
            <a:r>
              <a:rPr lang="en-US" sz="1600" dirty="0"/>
              <a:t>Members will transition into the Capital Guarantee Portfolio</a:t>
            </a:r>
          </a:p>
          <a:p>
            <a:pPr marL="914400" lvl="1" indent="-514350"/>
            <a:endParaRPr lang="en-ZA" sz="1600" dirty="0"/>
          </a:p>
          <a:p>
            <a:pPr marL="514350" lvl="0" indent="-514350">
              <a:buFont typeface="+mj-lt"/>
              <a:buAutoNum type="arabicPeriod"/>
            </a:pPr>
            <a:r>
              <a:rPr lang="en-US" sz="1600" b="1" dirty="0">
                <a:solidFill>
                  <a:srgbClr val="ED8B00"/>
                </a:solidFill>
              </a:rPr>
              <a:t>Life, With-Profit &amp; Inflation-linked Annuity</a:t>
            </a:r>
          </a:p>
          <a:p>
            <a:pPr lvl="1"/>
            <a:r>
              <a:rPr lang="en-US" sz="1600" dirty="0"/>
              <a:t>Members will transition into a new portfolio option called the Protector Portfolio </a:t>
            </a:r>
            <a:endParaRPr lang="en-US" sz="1600" dirty="0" smtClean="0"/>
          </a:p>
          <a:p>
            <a:pPr lvl="1"/>
            <a:endParaRPr lang="en-US" sz="1600" dirty="0"/>
          </a:p>
          <a:p>
            <a:pPr>
              <a:buNone/>
            </a:pPr>
            <a:r>
              <a:rPr lang="en-US" sz="1600" b="1" dirty="0" smtClean="0">
                <a:solidFill>
                  <a:srgbClr val="ED8B00"/>
                </a:solidFill>
              </a:rPr>
              <a:t>5.</a:t>
            </a:r>
            <a:r>
              <a:rPr lang="en-US" sz="1600" dirty="0" smtClean="0"/>
              <a:t> 	The </a:t>
            </a:r>
            <a:r>
              <a:rPr lang="en-US" sz="1600" b="1" dirty="0">
                <a:solidFill>
                  <a:srgbClr val="ED8B00"/>
                </a:solidFill>
              </a:rPr>
              <a:t>Life-stage Portfolio will remain the default portfolio</a:t>
            </a:r>
            <a:r>
              <a:rPr lang="en-US" sz="1600" dirty="0"/>
              <a:t>, and is best suited for a member who wishes to </a:t>
            </a:r>
            <a:r>
              <a:rPr lang="en-US" sz="1600" b="1" dirty="0">
                <a:solidFill>
                  <a:srgbClr val="ED8B00"/>
                </a:solidFill>
              </a:rPr>
              <a:t>purchase a low equity living annuity at </a:t>
            </a:r>
            <a:r>
              <a:rPr lang="en-US" sz="1600" b="1" dirty="0" smtClean="0">
                <a:solidFill>
                  <a:srgbClr val="ED8B00"/>
                </a:solidFill>
              </a:rPr>
              <a:t>retirement</a:t>
            </a:r>
            <a:endParaRPr lang="en-ZA" sz="1600" b="1" dirty="0">
              <a:solidFill>
                <a:srgbClr val="ED8B00"/>
              </a:solidFill>
            </a:endParaRPr>
          </a:p>
        </p:txBody>
      </p:sp>
    </p:spTree>
    <p:extLst>
      <p:ext uri="{BB962C8B-B14F-4D97-AF65-F5344CB8AC3E}">
        <p14:creationId xmlns:p14="http://schemas.microsoft.com/office/powerpoint/2010/main" xmlns="" val="11808745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144855" y="274638"/>
            <a:ext cx="8999145" cy="487362"/>
          </a:xfrm>
        </p:spPr>
        <p:txBody>
          <a:bodyPr/>
          <a:lstStyle/>
          <a:p>
            <a:pPr eaLnBrk="1" hangingPunct="1"/>
            <a:r>
              <a:rPr lang="en-ZA" sz="2400" dirty="0" smtClean="0">
                <a:ea typeface="ＭＳ Ｐゴシック" pitchFamily="34" charset="-128"/>
              </a:rPr>
              <a:t>Life, with-profit and inflation-linked annuities - Protector Portfolio</a:t>
            </a:r>
          </a:p>
        </p:txBody>
      </p:sp>
      <p:sp>
        <p:nvSpPr>
          <p:cNvPr id="37891" name="Content Placeholder 2"/>
          <p:cNvSpPr>
            <a:spLocks noGrp="1"/>
          </p:cNvSpPr>
          <p:nvPr>
            <p:ph idx="1"/>
          </p:nvPr>
        </p:nvSpPr>
        <p:spPr>
          <a:xfrm>
            <a:off x="304800" y="1214651"/>
            <a:ext cx="8534400" cy="5106987"/>
          </a:xfrm>
        </p:spPr>
        <p:txBody>
          <a:bodyPr>
            <a:normAutofit/>
          </a:bodyPr>
          <a:lstStyle/>
          <a:p>
            <a:r>
              <a:rPr lang="en-US" sz="2000" dirty="0" smtClean="0"/>
              <a:t>For members </a:t>
            </a:r>
            <a:r>
              <a:rPr lang="en-US" sz="2000" dirty="0"/>
              <a:t>in the pre-retirement phase who will be purchasing a life, with-profit or inflation-linked annuity at the point of </a:t>
            </a:r>
            <a:r>
              <a:rPr lang="en-US" sz="2000" dirty="0" smtClean="0"/>
              <a:t>retirement, the </a:t>
            </a:r>
            <a:r>
              <a:rPr lang="en-US" sz="2000" b="1" dirty="0" smtClean="0">
                <a:solidFill>
                  <a:srgbClr val="ED8B00"/>
                </a:solidFill>
              </a:rPr>
              <a:t>Protector Portfolio has been added</a:t>
            </a:r>
            <a:r>
              <a:rPr lang="en-US" sz="2000" dirty="0" smtClean="0"/>
              <a:t>. </a:t>
            </a:r>
            <a:r>
              <a:rPr lang="en-US" sz="2000" dirty="0"/>
              <a:t>It has three integrated </a:t>
            </a:r>
            <a:r>
              <a:rPr lang="en-US" sz="2000" dirty="0" smtClean="0"/>
              <a:t>objectives:</a:t>
            </a:r>
          </a:p>
          <a:p>
            <a:endParaRPr lang="en-ZA" sz="2000" dirty="0"/>
          </a:p>
          <a:p>
            <a:pPr marL="457200" lvl="0" indent="-457200">
              <a:buFont typeface="+mj-lt"/>
              <a:buAutoNum type="arabicPeriod"/>
            </a:pPr>
            <a:r>
              <a:rPr lang="en-US" sz="2000" dirty="0"/>
              <a:t>Protect the expected income replacement value of a member’s accumulated retirement savings for retirement </a:t>
            </a:r>
            <a:endParaRPr lang="en-ZA" sz="2000" dirty="0"/>
          </a:p>
          <a:p>
            <a:pPr marL="457200" lvl="0" indent="-457200">
              <a:buFont typeface="+mj-lt"/>
              <a:buAutoNum type="arabicPeriod"/>
            </a:pPr>
            <a:r>
              <a:rPr lang="en-US" sz="2000" dirty="0"/>
              <a:t>Protect the capital value of a member’s retirement savings over 24 month periods </a:t>
            </a:r>
            <a:endParaRPr lang="en-ZA" sz="2000" dirty="0"/>
          </a:p>
          <a:p>
            <a:pPr marL="457200" lvl="0" indent="-457200">
              <a:buFont typeface="+mj-lt"/>
              <a:buAutoNum type="arabicPeriod"/>
            </a:pPr>
            <a:r>
              <a:rPr lang="en-US" sz="2000" dirty="0"/>
              <a:t>Maximise real returns (returns less consumer inflation) whilst achieving objectives 1 and 2 </a:t>
            </a:r>
            <a:endParaRPr lang="en-ZA" sz="2000" dirty="0"/>
          </a:p>
          <a:p>
            <a:pPr marL="465138" indent="-465138" eaLnBrk="1" hangingPunct="1">
              <a:lnSpc>
                <a:spcPct val="80000"/>
              </a:lnSpc>
              <a:buFont typeface="Wingdings" pitchFamily="2" charset="2"/>
              <a:buChar char="§"/>
            </a:pPr>
            <a:endParaRPr lang="en-US" sz="2400" dirty="0" smtClean="0">
              <a:ea typeface="ＭＳ Ｐゴシック" pitchFamily="34" charset="-128"/>
            </a:endParaRPr>
          </a:p>
        </p:txBody>
      </p:sp>
    </p:spTree>
    <p:extLst>
      <p:ext uri="{BB962C8B-B14F-4D97-AF65-F5344CB8AC3E}">
        <p14:creationId xmlns:p14="http://schemas.microsoft.com/office/powerpoint/2010/main" xmlns="" val="18472439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pPr eaLnBrk="1" hangingPunct="1"/>
            <a:r>
              <a:rPr lang="en-ZA" dirty="0"/>
              <a:t>Annuity Targeting Channels</a:t>
            </a:r>
          </a:p>
        </p:txBody>
      </p:sp>
      <p:sp>
        <p:nvSpPr>
          <p:cNvPr id="37891" name="Content Placeholder 2"/>
          <p:cNvSpPr>
            <a:spLocks noGrp="1"/>
          </p:cNvSpPr>
          <p:nvPr>
            <p:ph idx="1"/>
          </p:nvPr>
        </p:nvSpPr>
        <p:spPr>
          <a:xfrm>
            <a:off x="304800" y="1214651"/>
            <a:ext cx="8534400" cy="5106987"/>
          </a:xfrm>
        </p:spPr>
        <p:txBody>
          <a:bodyPr>
            <a:normAutofit/>
          </a:bodyPr>
          <a:lstStyle/>
          <a:p>
            <a:pPr marL="465138" indent="-465138" eaLnBrk="1" hangingPunct="1">
              <a:lnSpc>
                <a:spcPct val="80000"/>
              </a:lnSpc>
              <a:buFont typeface="Wingdings" pitchFamily="2" charset="2"/>
              <a:buChar char="§"/>
            </a:pPr>
            <a:r>
              <a:rPr lang="en-US" sz="2000" dirty="0" smtClean="0">
                <a:ea typeface="ＭＳ Ｐゴシック" pitchFamily="34" charset="-128"/>
              </a:rPr>
              <a:t>In Summary, the available channels to members are:</a:t>
            </a:r>
          </a:p>
          <a:p>
            <a:pPr marL="465138" indent="-465138" eaLnBrk="1" hangingPunct="1">
              <a:lnSpc>
                <a:spcPct val="80000"/>
              </a:lnSpc>
              <a:buFont typeface="Wingdings" pitchFamily="2" charset="2"/>
              <a:buChar char="§"/>
            </a:pPr>
            <a:endParaRPr lang="en-US" sz="2000" dirty="0">
              <a:ea typeface="ＭＳ Ｐゴシック" pitchFamily="34" charset="-128"/>
            </a:endParaRPr>
          </a:p>
          <a:p>
            <a:pPr marL="465138" indent="-465138" eaLnBrk="1" hangingPunct="1">
              <a:lnSpc>
                <a:spcPct val="80000"/>
              </a:lnSpc>
              <a:buFont typeface="Wingdings" pitchFamily="2" charset="2"/>
              <a:buChar char="§"/>
            </a:pPr>
            <a:endParaRPr lang="en-US" sz="2000" dirty="0" smtClean="0">
              <a:ea typeface="ＭＳ Ｐゴシック" pitchFamily="34" charset="-128"/>
            </a:endParaRPr>
          </a:p>
          <a:p>
            <a:pPr marL="465138" indent="-465138" eaLnBrk="1" hangingPunct="1">
              <a:lnSpc>
                <a:spcPct val="80000"/>
              </a:lnSpc>
              <a:buFont typeface="Wingdings" pitchFamily="2" charset="2"/>
              <a:buChar char="§"/>
            </a:pPr>
            <a:endParaRPr lang="en-US" sz="2000" dirty="0">
              <a:ea typeface="ＭＳ Ｐゴシック" pitchFamily="34" charset="-128"/>
            </a:endParaRPr>
          </a:p>
          <a:p>
            <a:pPr marL="465138" indent="-465138" eaLnBrk="1" hangingPunct="1">
              <a:lnSpc>
                <a:spcPct val="80000"/>
              </a:lnSpc>
              <a:buFont typeface="Wingdings" pitchFamily="2" charset="2"/>
              <a:buChar char="§"/>
            </a:pPr>
            <a:endParaRPr lang="en-US" sz="2000" dirty="0" smtClean="0">
              <a:ea typeface="ＭＳ Ｐゴシック" pitchFamily="34" charset="-128"/>
            </a:endParaRPr>
          </a:p>
          <a:p>
            <a:pPr marL="465138" indent="-465138" eaLnBrk="1" hangingPunct="1">
              <a:lnSpc>
                <a:spcPct val="80000"/>
              </a:lnSpc>
              <a:buFont typeface="Wingdings" pitchFamily="2" charset="2"/>
              <a:buChar char="§"/>
            </a:pPr>
            <a:endParaRPr lang="en-US" sz="2000" dirty="0">
              <a:ea typeface="ＭＳ Ｐゴシック" pitchFamily="34" charset="-128"/>
            </a:endParaRPr>
          </a:p>
          <a:p>
            <a:pPr marL="465138" indent="-465138" eaLnBrk="1" hangingPunct="1">
              <a:lnSpc>
                <a:spcPct val="80000"/>
              </a:lnSpc>
              <a:buFont typeface="Wingdings" pitchFamily="2" charset="2"/>
              <a:buChar char="§"/>
            </a:pPr>
            <a:endParaRPr lang="en-US" sz="2000" dirty="0" smtClean="0">
              <a:ea typeface="ＭＳ Ｐゴシック" pitchFamily="34" charset="-128"/>
            </a:endParaRPr>
          </a:p>
          <a:p>
            <a:pPr marL="465138" indent="-465138" eaLnBrk="1" hangingPunct="1">
              <a:lnSpc>
                <a:spcPct val="80000"/>
              </a:lnSpc>
              <a:buFont typeface="Wingdings" pitchFamily="2" charset="2"/>
              <a:buChar char="§"/>
            </a:pPr>
            <a:endParaRPr lang="en-US" sz="2000" dirty="0">
              <a:ea typeface="ＭＳ Ｐゴシック" pitchFamily="34" charset="-128"/>
            </a:endParaRPr>
          </a:p>
          <a:p>
            <a:pPr marL="465138" indent="-465138" eaLnBrk="1" hangingPunct="1">
              <a:lnSpc>
                <a:spcPct val="80000"/>
              </a:lnSpc>
              <a:buFont typeface="Wingdings" pitchFamily="2" charset="2"/>
              <a:buChar char="§"/>
            </a:pPr>
            <a:endParaRPr lang="en-US" sz="2000" dirty="0" smtClean="0">
              <a:ea typeface="ＭＳ Ｐゴシック" pitchFamily="34" charset="-128"/>
            </a:endParaRPr>
          </a:p>
          <a:p>
            <a:pPr marL="465138" indent="-465138" eaLnBrk="1" hangingPunct="1">
              <a:lnSpc>
                <a:spcPct val="80000"/>
              </a:lnSpc>
              <a:buFont typeface="Wingdings" pitchFamily="2" charset="2"/>
              <a:buChar char="§"/>
            </a:pPr>
            <a:endParaRPr lang="en-US" sz="2000" dirty="0">
              <a:ea typeface="ＭＳ Ｐゴシック" pitchFamily="34" charset="-128"/>
            </a:endParaRPr>
          </a:p>
          <a:p>
            <a:pPr marL="465138" indent="-465138" eaLnBrk="1" hangingPunct="1">
              <a:lnSpc>
                <a:spcPct val="80000"/>
              </a:lnSpc>
            </a:pPr>
            <a:r>
              <a:rPr lang="en-US" sz="2000" dirty="0" smtClean="0"/>
              <a:t>It is important to note that in </a:t>
            </a:r>
            <a:r>
              <a:rPr lang="en-US" sz="2000" dirty="0"/>
              <a:t>each year where phasing down from one portfolio to another takes place, this will take place quarterly, i.e. there will be 4 phasing events that take place in each </a:t>
            </a:r>
            <a:r>
              <a:rPr lang="en-US" sz="2000" dirty="0" smtClean="0"/>
              <a:t>year</a:t>
            </a:r>
          </a:p>
          <a:p>
            <a:pPr marL="865188" lvl="1" indent="-465138" eaLnBrk="1" hangingPunct="1">
              <a:lnSpc>
                <a:spcPct val="80000"/>
              </a:lnSpc>
            </a:pPr>
            <a:r>
              <a:rPr lang="en-US" sz="2000" dirty="0" smtClean="0"/>
              <a:t>Currently </a:t>
            </a:r>
            <a:r>
              <a:rPr lang="en-US" sz="2000" dirty="0"/>
              <a:t>this takes place once per </a:t>
            </a:r>
            <a:r>
              <a:rPr lang="en-US" sz="2000" dirty="0" smtClean="0"/>
              <a:t>year</a:t>
            </a:r>
          </a:p>
          <a:p>
            <a:pPr marL="865188" lvl="1" indent="-465138" eaLnBrk="1" hangingPunct="1">
              <a:lnSpc>
                <a:spcPct val="80000"/>
              </a:lnSpc>
            </a:pPr>
            <a:endParaRPr lang="en-US" sz="2000" dirty="0"/>
          </a:p>
          <a:p>
            <a:pPr marL="465138" indent="-465138" eaLnBrk="1" hangingPunct="1">
              <a:lnSpc>
                <a:spcPct val="80000"/>
              </a:lnSpc>
            </a:pPr>
            <a:r>
              <a:rPr lang="en-US" sz="2200" dirty="0" smtClean="0"/>
              <a:t>The implementation date for the Annuity channels is 1 April 2018</a:t>
            </a:r>
            <a:endParaRPr lang="en-ZA" sz="2200" dirty="0"/>
          </a:p>
          <a:p>
            <a:pPr marL="465138" indent="-465138" eaLnBrk="1" hangingPunct="1">
              <a:lnSpc>
                <a:spcPct val="80000"/>
              </a:lnSpc>
              <a:buFont typeface="Wingdings" pitchFamily="2" charset="2"/>
              <a:buChar char="§"/>
            </a:pPr>
            <a:endParaRPr lang="en-US" sz="2000" dirty="0" smtClean="0">
              <a:ea typeface="ＭＳ Ｐゴシック" pitchFamily="34" charset="-128"/>
            </a:endParaRPr>
          </a:p>
        </p:txBody>
      </p:sp>
      <p:pic>
        <p:nvPicPr>
          <p:cNvPr id="2" name="Picture 1"/>
          <p:cNvPicPr>
            <a:picLocks noChangeAspect="1"/>
          </p:cNvPicPr>
          <p:nvPr/>
        </p:nvPicPr>
        <p:blipFill>
          <a:blip r:embed="rId2"/>
          <a:stretch>
            <a:fillRect/>
          </a:stretch>
        </p:blipFill>
        <p:spPr>
          <a:xfrm>
            <a:off x="228600" y="1638301"/>
            <a:ext cx="8686800" cy="2387600"/>
          </a:xfrm>
          <a:prstGeom prst="rect">
            <a:avLst/>
          </a:prstGeom>
          <a:ln w="28575">
            <a:solidFill>
              <a:schemeClr val="tx1"/>
            </a:solidFill>
          </a:ln>
        </p:spPr>
      </p:pic>
    </p:spTree>
    <p:extLst>
      <p:ext uri="{BB962C8B-B14F-4D97-AF65-F5344CB8AC3E}">
        <p14:creationId xmlns:p14="http://schemas.microsoft.com/office/powerpoint/2010/main" xmlns="" val="24662997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pPr eaLnBrk="1" hangingPunct="1"/>
            <a:r>
              <a:rPr lang="en-ZA" dirty="0" smtClean="0">
                <a:ea typeface="ＭＳ Ｐゴシック" pitchFamily="34" charset="-128"/>
              </a:rPr>
              <a:t>Member Advice Framework</a:t>
            </a:r>
          </a:p>
        </p:txBody>
      </p:sp>
      <p:sp>
        <p:nvSpPr>
          <p:cNvPr id="37891" name="Content Placeholder 2"/>
          <p:cNvSpPr>
            <a:spLocks noGrp="1"/>
          </p:cNvSpPr>
          <p:nvPr>
            <p:ph idx="1"/>
          </p:nvPr>
        </p:nvSpPr>
        <p:spPr>
          <a:xfrm>
            <a:off x="304800" y="1214651"/>
            <a:ext cx="8534400" cy="5106987"/>
          </a:xfrm>
        </p:spPr>
        <p:txBody>
          <a:bodyPr>
            <a:normAutofit fontScale="92500" lnSpcReduction="10000"/>
          </a:bodyPr>
          <a:lstStyle/>
          <a:p>
            <a:r>
              <a:rPr lang="en-US" sz="2000" dirty="0" smtClean="0"/>
              <a:t>The </a:t>
            </a:r>
            <a:r>
              <a:rPr lang="en-US" sz="2000" dirty="0"/>
              <a:t>Trustees have </a:t>
            </a:r>
            <a:r>
              <a:rPr lang="en-US" sz="2000" dirty="0" smtClean="0"/>
              <a:t>put </a:t>
            </a:r>
            <a:r>
              <a:rPr lang="en-US" sz="2000" dirty="0"/>
              <a:t>the following measures in place in order to ensure that </a:t>
            </a:r>
            <a:r>
              <a:rPr lang="en-US" sz="2000" dirty="0" smtClean="0"/>
              <a:t>members receive appropriate financial advice:</a:t>
            </a:r>
          </a:p>
          <a:p>
            <a:endParaRPr lang="en-ZA" sz="2000" dirty="0"/>
          </a:p>
          <a:p>
            <a:pPr lvl="0"/>
            <a:r>
              <a:rPr lang="en-US" sz="2000" b="1" dirty="0"/>
              <a:t>7 </a:t>
            </a:r>
            <a:r>
              <a:rPr lang="en-US" sz="2000" b="1" dirty="0" smtClean="0"/>
              <a:t>years prior to retirement</a:t>
            </a:r>
          </a:p>
          <a:p>
            <a:pPr lvl="1"/>
            <a:r>
              <a:rPr lang="en-US" sz="1800" dirty="0" smtClean="0"/>
              <a:t>Retirement </a:t>
            </a:r>
            <a:r>
              <a:rPr lang="en-US" sz="1800" dirty="0"/>
              <a:t>planning </a:t>
            </a:r>
            <a:r>
              <a:rPr lang="en-US" sz="1800" dirty="0" smtClean="0"/>
              <a:t>workshop</a:t>
            </a:r>
          </a:p>
          <a:p>
            <a:pPr lvl="1"/>
            <a:r>
              <a:rPr lang="en-US" sz="1800" dirty="0" smtClean="0"/>
              <a:t>Members able </a:t>
            </a:r>
            <a:r>
              <a:rPr lang="en-US" sz="1800" dirty="0"/>
              <a:t>to make a one-on-one appointment with a certified financial planner, to discuss </a:t>
            </a:r>
            <a:r>
              <a:rPr lang="en-US" sz="1800" dirty="0" smtClean="0"/>
              <a:t>their specific circumstances</a:t>
            </a:r>
          </a:p>
          <a:p>
            <a:pPr lvl="1"/>
            <a:endParaRPr lang="en-ZA" sz="2000" dirty="0"/>
          </a:p>
          <a:p>
            <a:pPr lvl="0"/>
            <a:r>
              <a:rPr lang="en-US" sz="2000" b="1" dirty="0"/>
              <a:t>5 years </a:t>
            </a:r>
            <a:r>
              <a:rPr lang="en-US" sz="2000" b="1" dirty="0" smtClean="0"/>
              <a:t>prior to retirement</a:t>
            </a:r>
            <a:r>
              <a:rPr lang="en-US" sz="2000" dirty="0" smtClean="0"/>
              <a:t> </a:t>
            </a:r>
          </a:p>
          <a:p>
            <a:pPr lvl="1"/>
            <a:r>
              <a:rPr lang="en-US" sz="1800" dirty="0" smtClean="0"/>
              <a:t>Second retirement </a:t>
            </a:r>
            <a:r>
              <a:rPr lang="en-US" sz="1800" dirty="0"/>
              <a:t>planning </a:t>
            </a:r>
            <a:r>
              <a:rPr lang="en-US" sz="1800" dirty="0" smtClean="0"/>
              <a:t>workshop – option to elect pre-retirement portfolio</a:t>
            </a:r>
          </a:p>
          <a:p>
            <a:pPr lvl="1"/>
            <a:r>
              <a:rPr lang="en-US" sz="1800" dirty="0"/>
              <a:t>Members able to make a one-on-one appointment with a certified financial planner, to discuss their specific circumstances</a:t>
            </a:r>
          </a:p>
          <a:p>
            <a:pPr lvl="0"/>
            <a:endParaRPr lang="en-ZA" sz="2000" dirty="0"/>
          </a:p>
          <a:p>
            <a:pPr lvl="0"/>
            <a:r>
              <a:rPr lang="en-US" sz="2000" dirty="0"/>
              <a:t>A certified financial planner will continue to visit each of the University’s campuses on a monthly basis, to meet with </a:t>
            </a:r>
            <a:r>
              <a:rPr lang="en-US" sz="2000" dirty="0" smtClean="0"/>
              <a:t>members on </a:t>
            </a:r>
            <a:r>
              <a:rPr lang="en-US" sz="2000" dirty="0"/>
              <a:t>a one-on-one basis. </a:t>
            </a:r>
            <a:endParaRPr lang="en-US" sz="2000" dirty="0" smtClean="0"/>
          </a:p>
          <a:p>
            <a:pPr lvl="1"/>
            <a:r>
              <a:rPr lang="en-US" sz="1800" dirty="0" smtClean="0"/>
              <a:t>Members are required to make an </a:t>
            </a:r>
            <a:r>
              <a:rPr lang="en-US" sz="1800" dirty="0"/>
              <a:t>appointment in this regard </a:t>
            </a:r>
            <a:endParaRPr lang="en-ZA" sz="1800" dirty="0"/>
          </a:p>
        </p:txBody>
      </p:sp>
    </p:spTree>
    <p:extLst>
      <p:ext uri="{BB962C8B-B14F-4D97-AF65-F5344CB8AC3E}">
        <p14:creationId xmlns:p14="http://schemas.microsoft.com/office/powerpoint/2010/main" xmlns="" val="13857730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Member Choice Portfolios</a:t>
            </a:r>
            <a:endParaRPr lang="en-ZA" dirty="0"/>
          </a:p>
        </p:txBody>
      </p:sp>
    </p:spTree>
    <p:extLst>
      <p:ext uri="{BB962C8B-B14F-4D97-AF65-F5344CB8AC3E}">
        <p14:creationId xmlns:p14="http://schemas.microsoft.com/office/powerpoint/2010/main" xmlns="" val="6016474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pPr eaLnBrk="1" hangingPunct="1"/>
            <a:r>
              <a:rPr lang="en-ZA" dirty="0" smtClean="0">
                <a:ea typeface="ＭＳ Ｐゴシック" pitchFamily="34" charset="-128"/>
              </a:rPr>
              <a:t>Portfolio Options</a:t>
            </a:r>
          </a:p>
        </p:txBody>
      </p:sp>
      <p:sp>
        <p:nvSpPr>
          <p:cNvPr id="37891" name="Content Placeholder 2"/>
          <p:cNvSpPr>
            <a:spLocks noGrp="1"/>
          </p:cNvSpPr>
          <p:nvPr>
            <p:ph idx="1"/>
          </p:nvPr>
        </p:nvSpPr>
        <p:spPr>
          <a:xfrm>
            <a:off x="304800" y="1214651"/>
            <a:ext cx="8534400" cy="5106987"/>
          </a:xfrm>
        </p:spPr>
        <p:txBody>
          <a:bodyPr>
            <a:normAutofit fontScale="85000" lnSpcReduction="20000"/>
          </a:bodyPr>
          <a:lstStyle/>
          <a:p>
            <a:pPr marL="465138" indent="-465138" eaLnBrk="1" hangingPunct="1">
              <a:lnSpc>
                <a:spcPct val="80000"/>
              </a:lnSpc>
            </a:pPr>
            <a:r>
              <a:rPr lang="en-US" sz="2000" dirty="0" smtClean="0">
                <a:ea typeface="ＭＳ Ｐゴシック" pitchFamily="34" charset="-128"/>
              </a:rPr>
              <a:t>Life Stage Model (Default)</a:t>
            </a:r>
            <a:endParaRPr lang="en-ZA" sz="2000" dirty="0" smtClean="0">
              <a:ea typeface="ＭＳ Ｐゴシック" pitchFamily="34" charset="-128"/>
            </a:endParaRPr>
          </a:p>
          <a:p>
            <a:pPr marL="465138" indent="-465138" eaLnBrk="1" hangingPunct="1">
              <a:lnSpc>
                <a:spcPct val="80000"/>
              </a:lnSpc>
              <a:buFont typeface="Wingdings" pitchFamily="2" charset="2"/>
              <a:buChar char="§"/>
            </a:pPr>
            <a:endParaRPr lang="en-US" sz="2000" dirty="0" smtClean="0">
              <a:ea typeface="ＭＳ Ｐゴシック" pitchFamily="34" charset="-128"/>
            </a:endParaRPr>
          </a:p>
          <a:p>
            <a:pPr marL="465138" indent="-465138" eaLnBrk="1" hangingPunct="1">
              <a:lnSpc>
                <a:spcPct val="80000"/>
              </a:lnSpc>
              <a:buFont typeface="Wingdings" pitchFamily="2" charset="2"/>
              <a:buChar char="§"/>
            </a:pPr>
            <a:r>
              <a:rPr lang="en-US" sz="2000" dirty="0" smtClean="0">
                <a:ea typeface="ＭＳ Ｐゴシック" pitchFamily="34" charset="-128"/>
              </a:rPr>
              <a:t>Wealth Creation</a:t>
            </a:r>
          </a:p>
          <a:p>
            <a:pPr marL="465138" indent="-465138" eaLnBrk="1" hangingPunct="1">
              <a:lnSpc>
                <a:spcPct val="80000"/>
              </a:lnSpc>
              <a:buFont typeface="Wingdings" pitchFamily="2" charset="2"/>
              <a:buChar char="§"/>
            </a:pPr>
            <a:endParaRPr lang="en-US" sz="2000" dirty="0" smtClean="0">
              <a:ea typeface="ＭＳ Ｐゴシック" pitchFamily="34" charset="-128"/>
            </a:endParaRPr>
          </a:p>
          <a:p>
            <a:pPr marL="465138" indent="-465138" eaLnBrk="1" hangingPunct="1">
              <a:lnSpc>
                <a:spcPct val="80000"/>
              </a:lnSpc>
              <a:buFont typeface="Wingdings" pitchFamily="2" charset="2"/>
              <a:buChar char="§"/>
            </a:pPr>
            <a:r>
              <a:rPr lang="en-US" sz="2000" dirty="0" smtClean="0">
                <a:ea typeface="ＭＳ Ｐゴシック" pitchFamily="34" charset="-128"/>
              </a:rPr>
              <a:t>Phase-down Portfolios 1 – 4</a:t>
            </a:r>
          </a:p>
          <a:p>
            <a:pPr marL="465138" indent="-465138" eaLnBrk="1" hangingPunct="1">
              <a:lnSpc>
                <a:spcPct val="80000"/>
              </a:lnSpc>
              <a:buFont typeface="Wingdings" pitchFamily="2" charset="2"/>
              <a:buChar char="§"/>
            </a:pPr>
            <a:endParaRPr lang="en-US" sz="2000" dirty="0" smtClean="0">
              <a:ea typeface="ＭＳ Ｐゴシック" pitchFamily="34" charset="-128"/>
            </a:endParaRPr>
          </a:p>
          <a:p>
            <a:pPr marL="465138" indent="-465138" eaLnBrk="1" hangingPunct="1">
              <a:lnSpc>
                <a:spcPct val="80000"/>
              </a:lnSpc>
              <a:buFont typeface="Wingdings" pitchFamily="2" charset="2"/>
              <a:buChar char="§"/>
            </a:pPr>
            <a:r>
              <a:rPr lang="en-US" sz="2000" dirty="0" smtClean="0">
                <a:ea typeface="ＭＳ Ｐゴシック" pitchFamily="34" charset="-128"/>
              </a:rPr>
              <a:t>Capital Protection (implicit capital preservation)</a:t>
            </a:r>
          </a:p>
          <a:p>
            <a:pPr marL="465138" indent="-465138" eaLnBrk="1" hangingPunct="1">
              <a:lnSpc>
                <a:spcPct val="80000"/>
              </a:lnSpc>
              <a:buFont typeface="Wingdings" pitchFamily="2" charset="2"/>
              <a:buChar char="§"/>
            </a:pPr>
            <a:endParaRPr lang="en-US" sz="2000" dirty="0" smtClean="0">
              <a:ea typeface="ＭＳ Ｐゴシック" pitchFamily="34" charset="-128"/>
            </a:endParaRPr>
          </a:p>
          <a:p>
            <a:pPr marL="465138" indent="-465138" eaLnBrk="1" hangingPunct="1">
              <a:lnSpc>
                <a:spcPct val="80000"/>
              </a:lnSpc>
            </a:pPr>
            <a:r>
              <a:rPr lang="en-US" sz="2000" dirty="0" smtClean="0">
                <a:ea typeface="ＭＳ Ｐゴシック" pitchFamily="34" charset="-128"/>
              </a:rPr>
              <a:t>Capital Guarantee </a:t>
            </a:r>
            <a:r>
              <a:rPr lang="en-US" sz="2000" dirty="0" smtClean="0">
                <a:ea typeface="ＭＳ Ｐゴシック" pitchFamily="34" charset="-128"/>
              </a:rPr>
              <a:t>Portfolio (explicit capital protection)</a:t>
            </a:r>
          </a:p>
          <a:p>
            <a:pPr marL="465138" indent="-465138" eaLnBrk="1" hangingPunct="1">
              <a:lnSpc>
                <a:spcPct val="80000"/>
              </a:lnSpc>
            </a:pPr>
            <a:endParaRPr lang="en-US" sz="2000" dirty="0" smtClean="0">
              <a:ea typeface="ＭＳ Ｐゴシック" pitchFamily="34" charset="-128"/>
            </a:endParaRPr>
          </a:p>
          <a:p>
            <a:pPr marL="465138" indent="-465138" eaLnBrk="1" hangingPunct="1">
              <a:lnSpc>
                <a:spcPct val="80000"/>
              </a:lnSpc>
            </a:pPr>
            <a:r>
              <a:rPr lang="en-US" sz="2000" dirty="0" smtClean="0">
                <a:ea typeface="ＭＳ Ｐゴシック" pitchFamily="34" charset="-128"/>
              </a:rPr>
              <a:t>Money Market Portfolio</a:t>
            </a:r>
          </a:p>
          <a:p>
            <a:pPr marL="465138" indent="-465138" eaLnBrk="1" hangingPunct="1">
              <a:lnSpc>
                <a:spcPct val="80000"/>
              </a:lnSpc>
              <a:buFont typeface="Wingdings" pitchFamily="2" charset="2"/>
              <a:buChar char="§"/>
            </a:pPr>
            <a:endParaRPr lang="en-US" sz="2000" dirty="0" smtClean="0">
              <a:ea typeface="ＭＳ Ｐゴシック" pitchFamily="34" charset="-128"/>
            </a:endParaRPr>
          </a:p>
          <a:p>
            <a:pPr marL="465138" indent="-465138" eaLnBrk="1" hangingPunct="1">
              <a:lnSpc>
                <a:spcPct val="80000"/>
              </a:lnSpc>
              <a:buFont typeface="Wingdings" pitchFamily="2" charset="2"/>
              <a:buChar char="§"/>
            </a:pPr>
            <a:r>
              <a:rPr lang="en-US" sz="2000" dirty="0" smtClean="0">
                <a:ea typeface="ＭＳ Ｐゴシック" pitchFamily="34" charset="-128"/>
              </a:rPr>
              <a:t>Shari’ah compliant portfolio</a:t>
            </a:r>
          </a:p>
          <a:p>
            <a:pPr marL="465138" indent="-465138" eaLnBrk="1" hangingPunct="1">
              <a:lnSpc>
                <a:spcPct val="80000"/>
              </a:lnSpc>
              <a:buFont typeface="Wingdings" pitchFamily="2" charset="2"/>
              <a:buChar char="§"/>
            </a:pPr>
            <a:endParaRPr lang="en-US" sz="2000" dirty="0">
              <a:ea typeface="ＭＳ Ｐゴシック" pitchFamily="34" charset="-128"/>
            </a:endParaRPr>
          </a:p>
          <a:p>
            <a:pPr marL="465138" indent="-465138" eaLnBrk="1" hangingPunct="1">
              <a:lnSpc>
                <a:spcPct val="80000"/>
              </a:lnSpc>
              <a:buFont typeface="Wingdings" pitchFamily="2" charset="2"/>
              <a:buChar char="§"/>
            </a:pPr>
            <a:r>
              <a:rPr lang="en-US" sz="2000" dirty="0" smtClean="0">
                <a:ea typeface="ＭＳ Ｐゴシック" pitchFamily="34" charset="-128"/>
              </a:rPr>
              <a:t>Protector portfolio</a:t>
            </a:r>
          </a:p>
          <a:p>
            <a:pPr marL="465138" indent="-465138" eaLnBrk="1" hangingPunct="1">
              <a:lnSpc>
                <a:spcPct val="80000"/>
              </a:lnSpc>
              <a:buFont typeface="Wingdings" pitchFamily="2" charset="2"/>
              <a:buChar char="§"/>
            </a:pPr>
            <a:endParaRPr lang="en-US" sz="2000" dirty="0" smtClean="0">
              <a:ea typeface="ＭＳ Ｐゴシック" pitchFamily="34" charset="-128"/>
            </a:endParaRPr>
          </a:p>
          <a:p>
            <a:pPr marL="465138" indent="-465138" eaLnBrk="1" hangingPunct="1">
              <a:lnSpc>
                <a:spcPct val="80000"/>
              </a:lnSpc>
              <a:buFont typeface="Wingdings" pitchFamily="2" charset="2"/>
              <a:buChar char="§"/>
            </a:pPr>
            <a:r>
              <a:rPr lang="en-US" sz="2000" dirty="0" smtClean="0">
                <a:ea typeface="ＭＳ Ｐゴシック" pitchFamily="34" charset="-128"/>
              </a:rPr>
              <a:t>Life Stage Channels</a:t>
            </a:r>
          </a:p>
          <a:p>
            <a:pPr marL="865188" lvl="1" indent="-465138" eaLnBrk="1" hangingPunct="1">
              <a:lnSpc>
                <a:spcPct val="80000"/>
              </a:lnSpc>
              <a:buNone/>
            </a:pPr>
            <a:endParaRPr lang="en-US" sz="1800" dirty="0" smtClean="0">
              <a:ea typeface="ＭＳ Ｐゴシック" pitchFamily="34" charset="-128"/>
            </a:endParaRPr>
          </a:p>
          <a:p>
            <a:pPr marL="1196976" lvl="2" indent="-465138" eaLnBrk="1" hangingPunct="1">
              <a:lnSpc>
                <a:spcPct val="80000"/>
              </a:lnSpc>
            </a:pPr>
            <a:r>
              <a:rPr lang="en-US" sz="1600" dirty="0" smtClean="0">
                <a:ea typeface="ＭＳ Ｐゴシック" pitchFamily="34" charset="-128"/>
              </a:rPr>
              <a:t>High Equity Channel</a:t>
            </a:r>
          </a:p>
          <a:p>
            <a:pPr marL="1196976" lvl="2" indent="-465138" eaLnBrk="1" hangingPunct="1">
              <a:lnSpc>
                <a:spcPct val="80000"/>
              </a:lnSpc>
            </a:pPr>
            <a:r>
              <a:rPr lang="en-US" sz="1600" dirty="0" smtClean="0">
                <a:ea typeface="ＭＳ Ｐゴシック" pitchFamily="34" charset="-128"/>
              </a:rPr>
              <a:t>Low-Medium Equity Channel</a:t>
            </a:r>
          </a:p>
          <a:p>
            <a:pPr marL="1196976" lvl="2" indent="-465138" eaLnBrk="1" hangingPunct="1">
              <a:lnSpc>
                <a:spcPct val="80000"/>
              </a:lnSpc>
            </a:pPr>
            <a:r>
              <a:rPr lang="en-US" sz="1600" dirty="0" smtClean="0">
                <a:ea typeface="ＭＳ Ｐゴシック" pitchFamily="34" charset="-128"/>
              </a:rPr>
              <a:t>Life Annuity Targeting Channel</a:t>
            </a:r>
          </a:p>
          <a:p>
            <a:pPr marL="1196976" lvl="2" indent="-465138" eaLnBrk="1" hangingPunct="1">
              <a:lnSpc>
                <a:spcPct val="80000"/>
              </a:lnSpc>
            </a:pPr>
            <a:r>
              <a:rPr lang="en-US" sz="1600" dirty="0" smtClean="0">
                <a:ea typeface="ＭＳ Ｐゴシック" pitchFamily="34" charset="-128"/>
              </a:rPr>
              <a:t>Cash Channel</a:t>
            </a:r>
          </a:p>
          <a:p>
            <a:pPr marL="1196976" lvl="2" indent="-465138" eaLnBrk="1" hangingPunct="1">
              <a:lnSpc>
                <a:spcPct val="80000"/>
              </a:lnSpc>
            </a:pPr>
            <a:r>
              <a:rPr lang="en-US" sz="1600" dirty="0" smtClean="0">
                <a:ea typeface="ＭＳ Ｐゴシック" pitchFamily="34" charset="-128"/>
              </a:rPr>
              <a:t>Capital Protection Channel</a:t>
            </a:r>
          </a:p>
          <a:p>
            <a:pPr marL="865188" lvl="1" indent="-465138" eaLnBrk="1" hangingPunct="1">
              <a:lnSpc>
                <a:spcPct val="80000"/>
              </a:lnSpc>
              <a:buNone/>
            </a:pPr>
            <a:r>
              <a:rPr lang="en-US" sz="1800" dirty="0" smtClean="0">
                <a:ea typeface="ＭＳ Ｐゴシック" pitchFamily="34" charset="-128"/>
              </a:rPr>
              <a:t>	 </a:t>
            </a:r>
          </a:p>
          <a:p>
            <a:pPr marL="465138" indent="-465138" eaLnBrk="1" hangingPunct="1">
              <a:lnSpc>
                <a:spcPct val="80000"/>
              </a:lnSpc>
              <a:buFont typeface="Wingdings" pitchFamily="2" charset="2"/>
              <a:buChar char="§"/>
            </a:pPr>
            <a:endParaRPr lang="en-US" sz="2000" dirty="0" smtClean="0">
              <a:ea typeface="ＭＳ Ｐゴシック" pitchFamily="34" charset="-128"/>
            </a:endParaRPr>
          </a:p>
          <a:p>
            <a:pPr marL="465138" indent="-465138" eaLnBrk="1" hangingPunct="1">
              <a:lnSpc>
                <a:spcPct val="80000"/>
              </a:lnSpc>
              <a:buFont typeface="Wingdings" pitchFamily="2" charset="2"/>
              <a:buChar char="§"/>
            </a:pPr>
            <a:endParaRPr lang="en-US" sz="2000" dirty="0" smtClean="0">
              <a:ea typeface="ＭＳ Ｐゴシック" pitchFamily="34" charset="-128"/>
            </a:endParaRPr>
          </a:p>
          <a:p>
            <a:pPr marL="465138" indent="-465138" eaLnBrk="1" hangingPunct="1">
              <a:lnSpc>
                <a:spcPct val="80000"/>
              </a:lnSpc>
              <a:buFont typeface="Wingdings" pitchFamily="2" charset="2"/>
              <a:buChar char="§"/>
            </a:pPr>
            <a:endParaRPr lang="en-US" sz="2000" dirty="0" smtClean="0">
              <a:ea typeface="ＭＳ Ｐゴシック" pitchFamily="34" charset="-128"/>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dirty="0" smtClean="0"/>
              <a:t>Wealth Creation</a:t>
            </a:r>
            <a:endParaRPr lang="en-ZA" dirty="0" smtClean="0"/>
          </a:p>
        </p:txBody>
      </p:sp>
      <p:sp>
        <p:nvSpPr>
          <p:cNvPr id="13315" name="Content Placeholder 2"/>
          <p:cNvSpPr>
            <a:spLocks noGrp="1"/>
          </p:cNvSpPr>
          <p:nvPr>
            <p:ph idx="1"/>
          </p:nvPr>
        </p:nvSpPr>
        <p:spPr>
          <a:xfrm>
            <a:off x="304800" y="1296359"/>
            <a:ext cx="8534400" cy="3898900"/>
          </a:xfrm>
        </p:spPr>
        <p:txBody>
          <a:bodyPr>
            <a:normAutofit/>
          </a:bodyPr>
          <a:lstStyle/>
          <a:p>
            <a:r>
              <a:rPr lang="en-US" sz="2000" dirty="0" smtClean="0"/>
              <a:t>Balanced portfolio with flexible asset allocation</a:t>
            </a:r>
          </a:p>
          <a:p>
            <a:pPr lvl="2"/>
            <a:endParaRPr lang="en-US" sz="1000" dirty="0" smtClean="0"/>
          </a:p>
          <a:p>
            <a:r>
              <a:rPr lang="en-US" sz="2000" dirty="0" smtClean="0"/>
              <a:t>Aims to achieve inflation + 6% in the long-term</a:t>
            </a:r>
          </a:p>
          <a:p>
            <a:endParaRPr lang="en-US" sz="1000" dirty="0" smtClean="0"/>
          </a:p>
          <a:p>
            <a:r>
              <a:rPr lang="en-US" sz="2000" dirty="0" smtClean="0"/>
              <a:t>Potentially higher risk as equity exposure can range from 45% to 75%</a:t>
            </a:r>
          </a:p>
          <a:p>
            <a:endParaRPr lang="en-US" sz="1000" dirty="0" smtClean="0"/>
          </a:p>
          <a:p>
            <a:r>
              <a:rPr lang="en-US" sz="2000" dirty="0" smtClean="0"/>
              <a:t>Ideal for members with long-term investment horizon</a:t>
            </a:r>
            <a:endParaRPr lang="en-ZA" sz="2000" dirty="0" smtClean="0"/>
          </a:p>
          <a:p>
            <a:pPr lvl="2"/>
            <a:endParaRPr lang="en-US" sz="2000" dirty="0" smtClean="0"/>
          </a:p>
          <a:p>
            <a:pPr lvl="2"/>
            <a:endParaRPr lang="en-US" sz="2000" dirty="0" smtClean="0"/>
          </a:p>
          <a:p>
            <a:endParaRPr lang="en-ZA" sz="2000"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dirty="0" smtClean="0"/>
              <a:t>Wealth Preservation (Phase-down 3 Portfolio)</a:t>
            </a:r>
            <a:endParaRPr lang="en-ZA" dirty="0" smtClean="0"/>
          </a:p>
        </p:txBody>
      </p:sp>
      <p:sp>
        <p:nvSpPr>
          <p:cNvPr id="13315" name="Content Placeholder 2"/>
          <p:cNvSpPr>
            <a:spLocks noGrp="1"/>
          </p:cNvSpPr>
          <p:nvPr>
            <p:ph idx="1"/>
          </p:nvPr>
        </p:nvSpPr>
        <p:spPr>
          <a:xfrm>
            <a:off x="304800" y="1242379"/>
            <a:ext cx="8534400" cy="4414141"/>
          </a:xfrm>
        </p:spPr>
        <p:txBody>
          <a:bodyPr>
            <a:noAutofit/>
          </a:bodyPr>
          <a:lstStyle/>
          <a:p>
            <a:r>
              <a:rPr lang="en-US" sz="2000" dirty="0" smtClean="0"/>
              <a:t>Combination </a:t>
            </a:r>
            <a:r>
              <a:rPr lang="en-US" sz="2000" dirty="0"/>
              <a:t>of </a:t>
            </a:r>
            <a:r>
              <a:rPr lang="en-US" sz="2000" dirty="0" smtClean="0"/>
              <a:t>positive-return portfolio (60%) with exposure </a:t>
            </a:r>
            <a:r>
              <a:rPr lang="en-US" sz="2000" dirty="0"/>
              <a:t>to higher risk balanced </a:t>
            </a:r>
            <a:r>
              <a:rPr lang="en-US" sz="2000" dirty="0" smtClean="0"/>
              <a:t>portfolio (40%)</a:t>
            </a:r>
            <a:endParaRPr lang="en-US" sz="2000" dirty="0"/>
          </a:p>
          <a:p>
            <a:pPr lvl="1"/>
            <a:endParaRPr lang="en-US" sz="1000" dirty="0">
              <a:latin typeface="Arial" pitchFamily="34" charset="0"/>
              <a:cs typeface="Arial" pitchFamily="34" charset="0"/>
            </a:endParaRPr>
          </a:p>
          <a:p>
            <a:r>
              <a:rPr lang="en-US" sz="2000" dirty="0"/>
              <a:t>Aims to achieve inflation + </a:t>
            </a:r>
            <a:r>
              <a:rPr lang="en-US" sz="2000" dirty="0" smtClean="0"/>
              <a:t>4.5% </a:t>
            </a:r>
            <a:r>
              <a:rPr lang="en-US" sz="2000" dirty="0"/>
              <a:t>in the medium to </a:t>
            </a:r>
            <a:r>
              <a:rPr lang="en-US" sz="2000" dirty="0" smtClean="0"/>
              <a:t>long-term</a:t>
            </a:r>
            <a:endParaRPr lang="en-US" sz="2000" dirty="0"/>
          </a:p>
          <a:p>
            <a:pPr lvl="1"/>
            <a:endParaRPr lang="en-US" sz="1000" dirty="0">
              <a:latin typeface="Arial" pitchFamily="34" charset="0"/>
              <a:cs typeface="Arial" pitchFamily="34" charset="0"/>
            </a:endParaRPr>
          </a:p>
          <a:p>
            <a:r>
              <a:rPr lang="en-US" sz="2000" dirty="0"/>
              <a:t>Aims to preserve wealth in real terms while maintaining exposure to growth </a:t>
            </a:r>
            <a:r>
              <a:rPr lang="en-US" sz="2000" dirty="0" smtClean="0"/>
              <a:t>assets</a:t>
            </a:r>
            <a:endParaRPr lang="en-US" sz="2000" dirty="0"/>
          </a:p>
          <a:p>
            <a:pPr lvl="1"/>
            <a:endParaRPr lang="en-US" sz="1000" dirty="0">
              <a:latin typeface="Arial" pitchFamily="34" charset="0"/>
              <a:cs typeface="Arial" pitchFamily="34" charset="0"/>
            </a:endParaRPr>
          </a:p>
          <a:p>
            <a:r>
              <a:rPr lang="en-US" sz="2000" dirty="0"/>
              <a:t>Lower </a:t>
            </a:r>
            <a:r>
              <a:rPr lang="en-US" sz="2000" dirty="0" smtClean="0"/>
              <a:t>equity </a:t>
            </a:r>
            <a:r>
              <a:rPr lang="en-US" sz="2000" dirty="0"/>
              <a:t>exposure and risk than Wealth </a:t>
            </a:r>
            <a:r>
              <a:rPr lang="en-US" sz="2000" dirty="0" smtClean="0"/>
              <a:t>Creation</a:t>
            </a:r>
            <a:endParaRPr lang="en-US" sz="2000" dirty="0"/>
          </a:p>
          <a:p>
            <a:endParaRPr lang="en-ZA" sz="2000"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r>
              <a:rPr lang="en-US" dirty="0" smtClean="0"/>
              <a:t>Capital Protection</a:t>
            </a:r>
            <a:endParaRPr lang="en-ZA" dirty="0" smtClean="0"/>
          </a:p>
        </p:txBody>
      </p:sp>
      <p:sp>
        <p:nvSpPr>
          <p:cNvPr id="14339" name="Content Placeholder 2"/>
          <p:cNvSpPr>
            <a:spLocks noGrp="1"/>
          </p:cNvSpPr>
          <p:nvPr>
            <p:ph idx="1"/>
          </p:nvPr>
        </p:nvSpPr>
        <p:spPr>
          <a:xfrm>
            <a:off x="304800" y="1242380"/>
            <a:ext cx="8534400" cy="4477122"/>
          </a:xfrm>
        </p:spPr>
        <p:txBody>
          <a:bodyPr>
            <a:noAutofit/>
          </a:bodyPr>
          <a:lstStyle/>
          <a:p>
            <a:r>
              <a:rPr lang="en-US" sz="2000" dirty="0" smtClean="0"/>
              <a:t>Aims to minimize the risk of negative returns over the short-term </a:t>
            </a:r>
          </a:p>
          <a:p>
            <a:endParaRPr lang="en-US" sz="1000" dirty="0" smtClean="0"/>
          </a:p>
          <a:p>
            <a:r>
              <a:rPr lang="en-US" sz="2000" dirty="0" smtClean="0"/>
              <a:t>A positive-return portfolio with no explicit guarantees provided</a:t>
            </a:r>
          </a:p>
          <a:p>
            <a:endParaRPr lang="en-US" sz="1000" dirty="0" smtClean="0"/>
          </a:p>
          <a:p>
            <a:r>
              <a:rPr lang="en-US" sz="2000" dirty="0" smtClean="0"/>
              <a:t>Aims to achieve inflation + 4% over 3 years</a:t>
            </a:r>
          </a:p>
          <a:p>
            <a:endParaRPr lang="en-US" sz="1000" dirty="0" smtClean="0"/>
          </a:p>
          <a:p>
            <a:r>
              <a:rPr lang="en-US" sz="2000" dirty="0" smtClean="0"/>
              <a:t>More “aggressive” portfolios should outperform this portfolio over long-term</a:t>
            </a:r>
          </a:p>
          <a:p>
            <a:endParaRPr lang="en-ZA" sz="2000"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r>
              <a:rPr lang="en-US" dirty="0" smtClean="0"/>
              <a:t>Money Market</a:t>
            </a:r>
            <a:endParaRPr lang="en-ZA" dirty="0" smtClean="0"/>
          </a:p>
        </p:txBody>
      </p:sp>
      <p:sp>
        <p:nvSpPr>
          <p:cNvPr id="43011" name="Content Placeholder 2"/>
          <p:cNvSpPr>
            <a:spLocks noGrp="1"/>
          </p:cNvSpPr>
          <p:nvPr>
            <p:ph idx="1"/>
          </p:nvPr>
        </p:nvSpPr>
        <p:spPr>
          <a:xfrm>
            <a:off x="304800" y="1296358"/>
            <a:ext cx="8534400" cy="3190581"/>
          </a:xfrm>
        </p:spPr>
        <p:txBody>
          <a:bodyPr>
            <a:normAutofit/>
          </a:bodyPr>
          <a:lstStyle/>
          <a:p>
            <a:r>
              <a:rPr lang="en-US" sz="2000" dirty="0" smtClean="0"/>
              <a:t>100% money market instruments</a:t>
            </a:r>
          </a:p>
          <a:p>
            <a:endParaRPr lang="en-US" sz="1000" dirty="0" smtClean="0"/>
          </a:p>
          <a:p>
            <a:r>
              <a:rPr lang="en-US" sz="2000" dirty="0" smtClean="0"/>
              <a:t>Lowest risk profile</a:t>
            </a:r>
          </a:p>
          <a:p>
            <a:endParaRPr lang="en-US" sz="1000" dirty="0" smtClean="0"/>
          </a:p>
          <a:p>
            <a:r>
              <a:rPr lang="en-US" sz="2000" dirty="0" smtClean="0"/>
              <a:t>Suitable for investors who have a low appetite for risk and investors with short-term investment horizons </a:t>
            </a:r>
          </a:p>
          <a:p>
            <a:endParaRPr lang="en-US" sz="1000" dirty="0"/>
          </a:p>
          <a:p>
            <a:r>
              <a:rPr lang="en-US" sz="2000" dirty="0" smtClean="0"/>
              <a:t>Least likely portfolio to outperform inflation in the long-term</a:t>
            </a:r>
          </a:p>
          <a:p>
            <a:endParaRPr lang="en-ZA" sz="20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Your Retirement Fund</a:t>
            </a:r>
            <a:endParaRPr lang="en-ZA" dirty="0"/>
          </a:p>
        </p:txBody>
      </p:sp>
    </p:spTree>
    <p:extLst>
      <p:ext uri="{BB962C8B-B14F-4D97-AF65-F5344CB8AC3E}">
        <p14:creationId xmlns:p14="http://schemas.microsoft.com/office/powerpoint/2010/main" xmlns="" val="239472562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pPr eaLnBrk="1" hangingPunct="1"/>
            <a:r>
              <a:rPr lang="en-US" dirty="0" smtClean="0">
                <a:ea typeface="ＭＳ Ｐゴシック" pitchFamily="34" charset="-128"/>
              </a:rPr>
              <a:t>Capital Guarantee Portfolio</a:t>
            </a:r>
            <a:endParaRPr lang="en-ZA" dirty="0" smtClean="0">
              <a:ea typeface="ＭＳ Ｐゴシック" pitchFamily="34" charset="-128"/>
            </a:endParaRPr>
          </a:p>
        </p:txBody>
      </p:sp>
      <p:sp>
        <p:nvSpPr>
          <p:cNvPr id="18435" name="Content Placeholder 2"/>
          <p:cNvSpPr>
            <a:spLocks noGrp="1"/>
          </p:cNvSpPr>
          <p:nvPr>
            <p:ph idx="1"/>
          </p:nvPr>
        </p:nvSpPr>
        <p:spPr>
          <a:xfrm>
            <a:off x="304800" y="1143000"/>
            <a:ext cx="8534400" cy="4648200"/>
          </a:xfrm>
        </p:spPr>
        <p:txBody>
          <a:bodyPr>
            <a:normAutofit fontScale="25000" lnSpcReduction="20000"/>
          </a:bodyPr>
          <a:lstStyle/>
          <a:p>
            <a:pPr marL="465138" indent="-465138" eaLnBrk="1" hangingPunct="1">
              <a:lnSpc>
                <a:spcPct val="120000"/>
              </a:lnSpc>
              <a:buFont typeface="Wingdings" pitchFamily="2" charset="2"/>
              <a:buChar char="§"/>
              <a:defRPr/>
            </a:pPr>
            <a:r>
              <a:rPr lang="en-US" sz="8000" dirty="0" smtClean="0">
                <a:solidFill>
                  <a:srgbClr val="000000"/>
                </a:solidFill>
                <a:cs typeface="Arial"/>
              </a:rPr>
              <a:t>Smooth-bonus portfolio (underlying assets are diversified with exposure to all asset classes)</a:t>
            </a:r>
          </a:p>
          <a:p>
            <a:pPr marL="465138" indent="-465138" eaLnBrk="1" hangingPunct="1">
              <a:lnSpc>
                <a:spcPct val="120000"/>
              </a:lnSpc>
              <a:defRPr/>
            </a:pPr>
            <a:endParaRPr lang="en-US" sz="4800" dirty="0" smtClean="0">
              <a:solidFill>
                <a:srgbClr val="000000"/>
              </a:solidFill>
              <a:cs typeface="Arial"/>
            </a:endParaRPr>
          </a:p>
          <a:p>
            <a:pPr marL="465138" indent="-465138" eaLnBrk="1" hangingPunct="1">
              <a:lnSpc>
                <a:spcPct val="120000"/>
              </a:lnSpc>
              <a:buFont typeface="Wingdings" pitchFamily="2" charset="2"/>
              <a:buChar char="§"/>
              <a:defRPr/>
            </a:pPr>
            <a:r>
              <a:rPr lang="en-US" sz="8000" dirty="0" smtClean="0">
                <a:solidFill>
                  <a:srgbClr val="000000"/>
                </a:solidFill>
                <a:cs typeface="Arial"/>
              </a:rPr>
              <a:t>Objective to achieve inflation + 3.5% over longer term</a:t>
            </a:r>
          </a:p>
          <a:p>
            <a:pPr marL="465138" indent="-465138" eaLnBrk="1" hangingPunct="1">
              <a:lnSpc>
                <a:spcPct val="120000"/>
              </a:lnSpc>
              <a:defRPr/>
            </a:pPr>
            <a:endParaRPr lang="en-US" sz="4800" dirty="0" smtClean="0">
              <a:solidFill>
                <a:srgbClr val="000000"/>
              </a:solidFill>
              <a:cs typeface="Arial"/>
            </a:endParaRPr>
          </a:p>
          <a:p>
            <a:pPr marL="465138" indent="-465138" eaLnBrk="1" hangingPunct="1">
              <a:lnSpc>
                <a:spcPct val="120000"/>
              </a:lnSpc>
              <a:buFont typeface="Wingdings" pitchFamily="2" charset="2"/>
              <a:buChar char="§"/>
              <a:defRPr/>
            </a:pPr>
            <a:r>
              <a:rPr lang="en-US" sz="8000" dirty="0" smtClean="0">
                <a:solidFill>
                  <a:srgbClr val="000000"/>
                </a:solidFill>
                <a:cs typeface="Arial"/>
              </a:rPr>
              <a:t>Fixed guarantee on capital, contributions and declared positive investment returns (on benefit payments and other specified events)</a:t>
            </a:r>
          </a:p>
          <a:p>
            <a:pPr marL="465138" indent="-465138" eaLnBrk="1" hangingPunct="1">
              <a:lnSpc>
                <a:spcPct val="120000"/>
              </a:lnSpc>
              <a:defRPr/>
            </a:pPr>
            <a:endParaRPr lang="en-US" sz="4800" dirty="0" smtClean="0">
              <a:solidFill>
                <a:srgbClr val="000000"/>
              </a:solidFill>
              <a:cs typeface="Arial"/>
            </a:endParaRPr>
          </a:p>
          <a:p>
            <a:pPr marL="465138" indent="-465138" eaLnBrk="1" hangingPunct="1">
              <a:lnSpc>
                <a:spcPct val="120000"/>
              </a:lnSpc>
              <a:buFont typeface="Wingdings" pitchFamily="2" charset="2"/>
              <a:buChar char="§"/>
              <a:defRPr/>
            </a:pPr>
            <a:r>
              <a:rPr lang="en-US" sz="8000" dirty="0" smtClean="0">
                <a:solidFill>
                  <a:srgbClr val="000000"/>
                </a:solidFill>
                <a:cs typeface="Arial"/>
              </a:rPr>
              <a:t>Returns declared monthly in advance, once declared cannot be taken away</a:t>
            </a:r>
          </a:p>
          <a:p>
            <a:pPr marL="465138" indent="-465138" eaLnBrk="1" hangingPunct="1">
              <a:lnSpc>
                <a:spcPct val="120000"/>
              </a:lnSpc>
              <a:defRPr/>
            </a:pPr>
            <a:endParaRPr lang="en-US" sz="4800" dirty="0" smtClean="0">
              <a:solidFill>
                <a:srgbClr val="000000"/>
              </a:solidFill>
              <a:cs typeface="Arial"/>
            </a:endParaRPr>
          </a:p>
          <a:p>
            <a:pPr marL="465138" indent="-465138" eaLnBrk="1" hangingPunct="1">
              <a:lnSpc>
                <a:spcPct val="120000"/>
              </a:lnSpc>
              <a:buFont typeface="Wingdings" pitchFamily="2" charset="2"/>
              <a:buChar char="§"/>
              <a:defRPr/>
            </a:pPr>
            <a:r>
              <a:rPr lang="en-US" sz="8000" dirty="0" smtClean="0">
                <a:solidFill>
                  <a:srgbClr val="000000"/>
                </a:solidFill>
                <a:cs typeface="Arial"/>
              </a:rPr>
              <a:t>Switch at book value (limited to 10% of assets)</a:t>
            </a:r>
          </a:p>
          <a:p>
            <a:pPr marL="465138" indent="-465138" eaLnBrk="1" hangingPunct="1">
              <a:lnSpc>
                <a:spcPct val="120000"/>
              </a:lnSpc>
              <a:defRPr/>
            </a:pPr>
            <a:endParaRPr lang="en-US" sz="4800" dirty="0" smtClean="0">
              <a:solidFill>
                <a:srgbClr val="000000"/>
              </a:solidFill>
              <a:cs typeface="Arial"/>
            </a:endParaRPr>
          </a:p>
          <a:p>
            <a:pPr marL="465138" indent="-465138" eaLnBrk="1" hangingPunct="1">
              <a:lnSpc>
                <a:spcPct val="120000"/>
              </a:lnSpc>
              <a:buFont typeface="Wingdings" pitchFamily="2" charset="2"/>
              <a:buChar char="§"/>
              <a:defRPr/>
            </a:pPr>
            <a:r>
              <a:rPr lang="en-US" sz="8000" dirty="0" smtClean="0">
                <a:solidFill>
                  <a:srgbClr val="000000"/>
                </a:solidFill>
                <a:cs typeface="Arial"/>
              </a:rPr>
              <a:t>Suitable for risk-averse investors (close to retirement and who wish to avoid volatility of full market-linked investments)</a:t>
            </a:r>
          </a:p>
          <a:p>
            <a:pPr eaLnBrk="1" hangingPunct="1">
              <a:defRPr/>
            </a:pPr>
            <a:endParaRPr lang="en-ZA" dirty="0" smtClean="0">
              <a:ea typeface="ＭＳ Ｐゴシック" charset="0"/>
              <a:cs typeface="ＭＳ Ｐゴシック"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pPr eaLnBrk="1" hangingPunct="1"/>
            <a:r>
              <a:rPr lang="en-US" smtClean="0">
                <a:ea typeface="ＭＳ Ｐゴシック" pitchFamily="34" charset="-128"/>
              </a:rPr>
              <a:t>Shari’ah Portfolio</a:t>
            </a:r>
            <a:endParaRPr lang="en-ZA" dirty="0" smtClean="0">
              <a:ea typeface="ＭＳ Ｐゴシック" pitchFamily="34" charset="-128"/>
            </a:endParaRPr>
          </a:p>
        </p:txBody>
      </p:sp>
      <p:sp>
        <p:nvSpPr>
          <p:cNvPr id="19459" name="Content Placeholder 2"/>
          <p:cNvSpPr>
            <a:spLocks noGrp="1"/>
          </p:cNvSpPr>
          <p:nvPr>
            <p:ph idx="1"/>
          </p:nvPr>
        </p:nvSpPr>
        <p:spPr>
          <a:xfrm>
            <a:off x="304800" y="1346791"/>
            <a:ext cx="8534400" cy="4648200"/>
          </a:xfrm>
        </p:spPr>
        <p:txBody>
          <a:bodyPr>
            <a:normAutofit/>
          </a:bodyPr>
          <a:lstStyle/>
          <a:p>
            <a:pPr eaLnBrk="1" hangingPunct="1">
              <a:lnSpc>
                <a:spcPct val="80000"/>
              </a:lnSpc>
              <a:defRPr/>
            </a:pPr>
            <a:r>
              <a:rPr lang="en-US" sz="2000" dirty="0"/>
              <a:t>A Shari’ah Compliant Portfolio that is also compliant </a:t>
            </a:r>
            <a:r>
              <a:rPr lang="en-US" sz="2000" dirty="0" smtClean="0"/>
              <a:t>with Regulation </a:t>
            </a:r>
            <a:r>
              <a:rPr lang="en-US" sz="2000" dirty="0"/>
              <a:t>28 of the Pension Funds Act</a:t>
            </a:r>
          </a:p>
          <a:p>
            <a:pPr marL="465138" indent="-465138" eaLnBrk="1" hangingPunct="1">
              <a:lnSpc>
                <a:spcPct val="80000"/>
              </a:lnSpc>
              <a:buNone/>
              <a:defRPr/>
            </a:pPr>
            <a:endParaRPr lang="en-US" sz="2000" dirty="0"/>
          </a:p>
          <a:p>
            <a:pPr eaLnBrk="1" hangingPunct="1">
              <a:lnSpc>
                <a:spcPct val="80000"/>
              </a:lnSpc>
              <a:defRPr/>
            </a:pPr>
            <a:r>
              <a:rPr lang="en-US" sz="2000" dirty="0"/>
              <a:t>Balanced Fund with exposure to equity, Islamic bonds (Sukuks) and a small allocation to cash</a:t>
            </a:r>
          </a:p>
          <a:p>
            <a:pPr marL="465138" indent="-465138" eaLnBrk="1" hangingPunct="1">
              <a:lnSpc>
                <a:spcPct val="80000"/>
              </a:lnSpc>
              <a:buFont typeface="Wingdings" pitchFamily="2" charset="2"/>
              <a:buChar char="§"/>
              <a:defRPr/>
            </a:pPr>
            <a:endParaRPr lang="en-US" sz="2000" dirty="0"/>
          </a:p>
          <a:p>
            <a:pPr eaLnBrk="1" hangingPunct="1">
              <a:lnSpc>
                <a:spcPct val="80000"/>
              </a:lnSpc>
              <a:defRPr/>
            </a:pPr>
            <a:r>
              <a:rPr lang="en-AU" sz="2000" dirty="0"/>
              <a:t>Equity exposure may be as high as 65% of the portfolio</a:t>
            </a:r>
          </a:p>
          <a:p>
            <a:pPr marL="465138" indent="-465138" eaLnBrk="1" hangingPunct="1">
              <a:lnSpc>
                <a:spcPct val="80000"/>
              </a:lnSpc>
              <a:defRPr/>
            </a:pPr>
            <a:endParaRPr lang="en-US" sz="2000" dirty="0"/>
          </a:p>
          <a:p>
            <a:pPr eaLnBrk="1" hangingPunct="1">
              <a:lnSpc>
                <a:spcPct val="80000"/>
              </a:lnSpc>
              <a:defRPr/>
            </a:pPr>
            <a:r>
              <a:rPr lang="en-US" sz="2000" dirty="0"/>
              <a:t>Aims </a:t>
            </a:r>
            <a:r>
              <a:rPr lang="en-AU" sz="2000" dirty="0"/>
              <a:t>to give investment returns comparable to a </a:t>
            </a:r>
            <a:r>
              <a:rPr lang="en-AU" sz="2000" dirty="0" smtClean="0"/>
              <a:t>traditional </a:t>
            </a:r>
            <a:r>
              <a:rPr lang="en-AU" sz="2000" dirty="0"/>
              <a:t>balanced portfolio</a:t>
            </a:r>
          </a:p>
          <a:p>
            <a:pPr marL="465138" indent="-465138" eaLnBrk="1" hangingPunct="1">
              <a:lnSpc>
                <a:spcPct val="80000"/>
              </a:lnSpc>
              <a:buFont typeface="Wingdings" pitchFamily="2" charset="2"/>
              <a:buChar char="§"/>
              <a:defRPr/>
            </a:pPr>
            <a:endParaRPr lang="en-AU" sz="2000" dirty="0" smtClean="0"/>
          </a:p>
          <a:p>
            <a:pPr eaLnBrk="1" hangingPunct="1">
              <a:buNone/>
              <a:defRPr/>
            </a:pPr>
            <a:endParaRPr lang="en-ZA" sz="2000" dirty="0" smtClean="0">
              <a:ea typeface="ＭＳ Ｐゴシック" charset="0"/>
              <a:cs typeface="ＭＳ Ｐゴシック"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Protector Portfolio</a:t>
            </a:r>
            <a:endParaRPr lang="en-US" dirty="0"/>
          </a:p>
        </p:txBody>
      </p:sp>
      <p:sp>
        <p:nvSpPr>
          <p:cNvPr id="3" name="Content Placeholder 2"/>
          <p:cNvSpPr>
            <a:spLocks noGrp="1"/>
          </p:cNvSpPr>
          <p:nvPr>
            <p:ph idx="1"/>
          </p:nvPr>
        </p:nvSpPr>
        <p:spPr>
          <a:xfrm>
            <a:off x="304800" y="1004116"/>
            <a:ext cx="8534400" cy="3898900"/>
          </a:xfrm>
        </p:spPr>
        <p:txBody>
          <a:bodyPr>
            <a:normAutofit/>
          </a:bodyPr>
          <a:lstStyle/>
          <a:p>
            <a:pPr marL="457200" lvl="0" indent="-457200"/>
            <a:r>
              <a:rPr lang="en-US" sz="2000" dirty="0" smtClean="0"/>
              <a:t>Multi-asset specialist portfolio, with a higher allocation to fixed income investments (government nominal bonds, inflation-linked bonds and property) </a:t>
            </a:r>
          </a:p>
          <a:p>
            <a:pPr marL="457200" lvl="0" indent="-457200"/>
            <a:endParaRPr lang="en-US" sz="1000" dirty="0" smtClean="0"/>
          </a:p>
          <a:p>
            <a:pPr marL="457200" lvl="0" indent="-457200"/>
            <a:r>
              <a:rPr lang="en-US" sz="2000" dirty="0" smtClean="0"/>
              <a:t>Protect the expected income replacement value of a member’s accumulated retirement savings for retirement </a:t>
            </a:r>
          </a:p>
          <a:p>
            <a:pPr marL="457200" lvl="0" indent="-457200"/>
            <a:endParaRPr lang="en-ZA" sz="1000" dirty="0" smtClean="0"/>
          </a:p>
          <a:p>
            <a:pPr marL="457200" lvl="0" indent="-457200"/>
            <a:r>
              <a:rPr lang="en-US" sz="2000" dirty="0" smtClean="0"/>
              <a:t>Protect the capital value of a member’s retirement savings over 24 month periods </a:t>
            </a:r>
          </a:p>
          <a:p>
            <a:pPr marL="457200" lvl="0" indent="-457200"/>
            <a:endParaRPr lang="en-ZA" sz="1000" dirty="0" smtClean="0"/>
          </a:p>
          <a:p>
            <a:pPr marL="457200" lvl="0" indent="-457200"/>
            <a:r>
              <a:rPr lang="en-US" sz="2000" dirty="0" err="1" smtClean="0"/>
              <a:t>Maximise</a:t>
            </a:r>
            <a:r>
              <a:rPr lang="en-US" sz="2000" dirty="0" smtClean="0"/>
              <a:t> real returns (returns less consumer inflation) whilst achieving objectives 1 and 2 </a:t>
            </a:r>
            <a:endParaRPr lang="en-ZA" sz="2000" dirty="0" smtClean="0"/>
          </a:p>
          <a:p>
            <a:endParaRPr lang="en-US" sz="20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Portfolio Performance</a:t>
            </a:r>
            <a:endParaRPr lang="en-ZA" dirty="0"/>
          </a:p>
        </p:txBody>
      </p:sp>
    </p:spTree>
    <p:extLst>
      <p:ext uri="{BB962C8B-B14F-4D97-AF65-F5344CB8AC3E}">
        <p14:creationId xmlns:p14="http://schemas.microsoft.com/office/powerpoint/2010/main" xmlns="" val="155834163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ZA" dirty="0" smtClean="0"/>
              <a:t>Asset class </a:t>
            </a:r>
            <a:r>
              <a:rPr lang="en-ZA" dirty="0"/>
              <a:t>performance - 31 </a:t>
            </a:r>
            <a:r>
              <a:rPr lang="en-ZA" dirty="0" smtClean="0"/>
              <a:t>December 2017</a:t>
            </a:r>
            <a:endParaRPr lang="en-ZA" dirty="0"/>
          </a:p>
        </p:txBody>
      </p:sp>
      <p:sp>
        <p:nvSpPr>
          <p:cNvPr id="8" name="Rounded Rectangle 7"/>
          <p:cNvSpPr/>
          <p:nvPr/>
        </p:nvSpPr>
        <p:spPr>
          <a:xfrm>
            <a:off x="5514246" y="3678398"/>
            <a:ext cx="698712" cy="413621"/>
          </a:xfrm>
          <a:prstGeom prst="roundRect">
            <a:avLst/>
          </a:prstGeom>
          <a:noFill/>
          <a:ln>
            <a:solidFill>
              <a:srgbClr val="7072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ounded Rectangle 8"/>
          <p:cNvSpPr/>
          <p:nvPr/>
        </p:nvSpPr>
        <p:spPr>
          <a:xfrm>
            <a:off x="5514247" y="1922664"/>
            <a:ext cx="698712" cy="872583"/>
          </a:xfrm>
          <a:prstGeom prst="roundRect">
            <a:avLst/>
          </a:prstGeom>
          <a:noFill/>
          <a:ln>
            <a:solidFill>
              <a:srgbClr val="7072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3" name="Content Placeholder 2"/>
          <p:cNvPicPr>
            <a:picLocks noGrp="1" noChangeAspect="1"/>
          </p:cNvPicPr>
          <p:nvPr>
            <p:ph idx="1"/>
          </p:nvPr>
        </p:nvPicPr>
        <p:blipFill>
          <a:blip r:embed="rId2"/>
          <a:stretch>
            <a:fillRect/>
          </a:stretch>
        </p:blipFill>
        <p:spPr>
          <a:xfrm>
            <a:off x="304800" y="1035644"/>
            <a:ext cx="8389977" cy="5160440"/>
          </a:xfrm>
          <a:prstGeom prst="rect">
            <a:avLst/>
          </a:prstGeom>
        </p:spPr>
      </p:pic>
    </p:spTree>
    <p:extLst>
      <p:ext uri="{BB962C8B-B14F-4D97-AF65-F5344CB8AC3E}">
        <p14:creationId xmlns:p14="http://schemas.microsoft.com/office/powerpoint/2010/main" xmlns="" val="171114468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sz="2400" dirty="0"/>
              <a:t>Calendar Year Asset Class </a:t>
            </a:r>
            <a:r>
              <a:rPr lang="en-US" sz="2400" dirty="0" smtClean="0"/>
              <a:t>Returns – 31 December 2017</a:t>
            </a:r>
            <a:endParaRPr lang="en-US" sz="2400" dirty="0"/>
          </a:p>
        </p:txBody>
      </p:sp>
      <p:sp>
        <p:nvSpPr>
          <p:cNvPr id="8" name="Rounded Rectangle 7"/>
          <p:cNvSpPr/>
          <p:nvPr/>
        </p:nvSpPr>
        <p:spPr>
          <a:xfrm>
            <a:off x="5514246" y="3678398"/>
            <a:ext cx="698712" cy="413621"/>
          </a:xfrm>
          <a:prstGeom prst="roundRect">
            <a:avLst/>
          </a:prstGeom>
          <a:noFill/>
          <a:ln>
            <a:solidFill>
              <a:srgbClr val="7072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ounded Rectangle 8"/>
          <p:cNvSpPr/>
          <p:nvPr/>
        </p:nvSpPr>
        <p:spPr>
          <a:xfrm>
            <a:off x="5514247" y="1922664"/>
            <a:ext cx="698712" cy="872583"/>
          </a:xfrm>
          <a:prstGeom prst="roundRect">
            <a:avLst/>
          </a:prstGeom>
          <a:noFill/>
          <a:ln>
            <a:solidFill>
              <a:srgbClr val="7072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7" name="Picture 2"/>
          <p:cNvPicPr>
            <a:picLocks noGrp="1" noChangeAspect="1" noChangeArrowheads="1"/>
          </p:cNvPicPr>
          <p:nvPr>
            <p:ph idx="1"/>
          </p:nvPr>
        </p:nvPicPr>
        <p:blipFill>
          <a:blip r:embed="rId2"/>
          <a:srcRect/>
          <a:stretch>
            <a:fillRect/>
          </a:stretch>
        </p:blipFill>
        <p:spPr bwMode="auto">
          <a:xfrm>
            <a:off x="304800" y="1027112"/>
            <a:ext cx="8604507" cy="5056188"/>
          </a:xfrm>
          <a:prstGeom prst="rect">
            <a:avLst/>
          </a:prstGeom>
          <a:noFill/>
          <a:ln w="9525">
            <a:noFill/>
            <a:miter lim="800000"/>
            <a:headEnd/>
            <a:tailEnd/>
          </a:ln>
        </p:spPr>
      </p:pic>
    </p:spTree>
    <p:extLst>
      <p:ext uri="{BB962C8B-B14F-4D97-AF65-F5344CB8AC3E}">
        <p14:creationId xmlns:p14="http://schemas.microsoft.com/office/powerpoint/2010/main" xmlns="" val="26788299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sz="2200" dirty="0"/>
              <a:t>Multi-period Asset Class Returns – 10 </a:t>
            </a:r>
            <a:r>
              <a:rPr lang="en-US" sz="2200" dirty="0" smtClean="0"/>
              <a:t>years to 31 December 2017</a:t>
            </a:r>
            <a:endParaRPr lang="en-US" sz="2200" dirty="0"/>
          </a:p>
        </p:txBody>
      </p:sp>
      <p:sp>
        <p:nvSpPr>
          <p:cNvPr id="8" name="Rounded Rectangle 7"/>
          <p:cNvSpPr/>
          <p:nvPr/>
        </p:nvSpPr>
        <p:spPr>
          <a:xfrm>
            <a:off x="5514246" y="3678398"/>
            <a:ext cx="698712" cy="413621"/>
          </a:xfrm>
          <a:prstGeom prst="roundRect">
            <a:avLst/>
          </a:prstGeom>
          <a:noFill/>
          <a:ln>
            <a:solidFill>
              <a:srgbClr val="7072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ounded Rectangle 8"/>
          <p:cNvSpPr/>
          <p:nvPr/>
        </p:nvSpPr>
        <p:spPr>
          <a:xfrm>
            <a:off x="5514247" y="1922664"/>
            <a:ext cx="698712" cy="872583"/>
          </a:xfrm>
          <a:prstGeom prst="roundRect">
            <a:avLst/>
          </a:prstGeom>
          <a:noFill/>
          <a:ln>
            <a:solidFill>
              <a:srgbClr val="7072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10" name="Picture 2"/>
          <p:cNvPicPr>
            <a:picLocks noGrp="1" noChangeAspect="1" noChangeArrowheads="1"/>
          </p:cNvPicPr>
          <p:nvPr>
            <p:ph idx="1"/>
          </p:nvPr>
        </p:nvPicPr>
        <p:blipFill>
          <a:blip r:embed="rId2"/>
          <a:srcRect/>
          <a:stretch>
            <a:fillRect/>
          </a:stretch>
        </p:blipFill>
        <p:spPr bwMode="auto">
          <a:xfrm>
            <a:off x="209113" y="1061608"/>
            <a:ext cx="8725774" cy="4615292"/>
          </a:xfrm>
          <a:prstGeom prst="rect">
            <a:avLst/>
          </a:prstGeom>
          <a:noFill/>
          <a:ln w="9525">
            <a:noFill/>
            <a:miter lim="800000"/>
            <a:headEnd/>
            <a:tailEnd/>
          </a:ln>
        </p:spPr>
      </p:pic>
    </p:spTree>
    <p:extLst>
      <p:ext uri="{BB962C8B-B14F-4D97-AF65-F5344CB8AC3E}">
        <p14:creationId xmlns:p14="http://schemas.microsoft.com/office/powerpoint/2010/main" xmlns="" val="75707267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pPr eaLnBrk="1" hangingPunct="1"/>
            <a:r>
              <a:rPr lang="en-ZA" dirty="0"/>
              <a:t>Wealth </a:t>
            </a:r>
            <a:r>
              <a:rPr lang="en-ZA" dirty="0" smtClean="0"/>
              <a:t>Creation (Net</a:t>
            </a:r>
            <a:r>
              <a:rPr lang="en-ZA" dirty="0"/>
              <a:t>)</a:t>
            </a:r>
            <a:endParaRPr lang="en-ZA" dirty="0" smtClean="0">
              <a:ea typeface="ＭＳ Ｐゴシック" pitchFamily="34" charset="-128"/>
            </a:endParaRPr>
          </a:p>
        </p:txBody>
      </p:sp>
      <p:sp>
        <p:nvSpPr>
          <p:cNvPr id="5" name="TextBox 4"/>
          <p:cNvSpPr txBox="1">
            <a:spLocks noChangeArrowheads="1"/>
          </p:cNvSpPr>
          <p:nvPr/>
        </p:nvSpPr>
        <p:spPr bwMode="auto">
          <a:xfrm>
            <a:off x="81477" y="6467998"/>
            <a:ext cx="3384550" cy="260350"/>
          </a:xfrm>
          <a:prstGeom prst="rect">
            <a:avLst/>
          </a:prstGeom>
          <a:noFill/>
          <a:ln w="9525">
            <a:noFill/>
            <a:miter lim="800000"/>
            <a:headEnd/>
            <a:tailEnd/>
          </a:ln>
        </p:spPr>
        <p:txBody>
          <a:bodyPr>
            <a:spAutoFit/>
          </a:bodyPr>
          <a:lstStyle/>
          <a:p>
            <a:r>
              <a:rPr lang="en-ZA" sz="1100" dirty="0"/>
              <a:t>Source: </a:t>
            </a:r>
            <a:r>
              <a:rPr lang="en-ZA" sz="1100" dirty="0" smtClean="0"/>
              <a:t>Alexander Forbes Asset Consultants</a:t>
            </a:r>
            <a:endParaRPr lang="en-ZA" sz="1100" dirty="0"/>
          </a:p>
        </p:txBody>
      </p:sp>
      <p:pic>
        <p:nvPicPr>
          <p:cNvPr id="4" name="Content Placeholder 3"/>
          <p:cNvPicPr>
            <a:picLocks noGrp="1" noChangeAspect="1"/>
          </p:cNvPicPr>
          <p:nvPr>
            <p:ph idx="1"/>
          </p:nvPr>
        </p:nvPicPr>
        <p:blipFill>
          <a:blip r:embed="rId2"/>
          <a:stretch>
            <a:fillRect/>
          </a:stretch>
        </p:blipFill>
        <p:spPr>
          <a:xfrm>
            <a:off x="722624" y="1078120"/>
            <a:ext cx="7557776" cy="5028884"/>
          </a:xfrm>
          <a:prstGeom prst="rect">
            <a:avLst/>
          </a:prstGeom>
        </p:spPr>
      </p:pic>
    </p:spTree>
    <p:extLst>
      <p:ext uri="{BB962C8B-B14F-4D97-AF65-F5344CB8AC3E}">
        <p14:creationId xmlns:p14="http://schemas.microsoft.com/office/powerpoint/2010/main" xmlns="" val="419138038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pPr eaLnBrk="1" hangingPunct="1"/>
            <a:r>
              <a:rPr lang="en-ZA" dirty="0"/>
              <a:t>Wealth </a:t>
            </a:r>
            <a:r>
              <a:rPr lang="en-ZA" dirty="0" smtClean="0"/>
              <a:t>Creation </a:t>
            </a:r>
            <a:r>
              <a:rPr lang="en-ZA" dirty="0"/>
              <a:t>(Net)</a:t>
            </a:r>
            <a:endParaRPr lang="en-ZA" dirty="0" smtClean="0">
              <a:ea typeface="ＭＳ Ｐゴシック" pitchFamily="34" charset="-128"/>
            </a:endParaRPr>
          </a:p>
        </p:txBody>
      </p:sp>
      <p:sp>
        <p:nvSpPr>
          <p:cNvPr id="5" name="TextBox 4"/>
          <p:cNvSpPr txBox="1">
            <a:spLocks noChangeArrowheads="1"/>
          </p:cNvSpPr>
          <p:nvPr/>
        </p:nvSpPr>
        <p:spPr bwMode="auto">
          <a:xfrm>
            <a:off x="81477" y="6467998"/>
            <a:ext cx="3384550" cy="260350"/>
          </a:xfrm>
          <a:prstGeom prst="rect">
            <a:avLst/>
          </a:prstGeom>
          <a:noFill/>
          <a:ln w="9525">
            <a:noFill/>
            <a:miter lim="800000"/>
            <a:headEnd/>
            <a:tailEnd/>
          </a:ln>
        </p:spPr>
        <p:txBody>
          <a:bodyPr>
            <a:spAutoFit/>
          </a:bodyPr>
          <a:lstStyle/>
          <a:p>
            <a:r>
              <a:rPr lang="en-ZA" sz="1100" dirty="0"/>
              <a:t>Source: </a:t>
            </a:r>
            <a:r>
              <a:rPr lang="en-ZA" sz="1100" dirty="0" smtClean="0"/>
              <a:t>Alexander Forbes Asset Consultants</a:t>
            </a:r>
            <a:endParaRPr lang="en-ZA" sz="1100" dirty="0"/>
          </a:p>
        </p:txBody>
      </p:sp>
      <p:pic>
        <p:nvPicPr>
          <p:cNvPr id="7" name="Content Placeholder 6"/>
          <p:cNvPicPr>
            <a:picLocks noGrp="1" noChangeAspect="1"/>
          </p:cNvPicPr>
          <p:nvPr>
            <p:ph idx="1"/>
          </p:nvPr>
        </p:nvPicPr>
        <p:blipFill>
          <a:blip r:embed="rId2"/>
          <a:stretch>
            <a:fillRect/>
          </a:stretch>
        </p:blipFill>
        <p:spPr>
          <a:xfrm>
            <a:off x="446480" y="1295401"/>
            <a:ext cx="8131207" cy="4559300"/>
          </a:xfrm>
          <a:prstGeom prst="rect">
            <a:avLst/>
          </a:prstGeom>
        </p:spPr>
      </p:pic>
    </p:spTree>
    <p:extLst>
      <p:ext uri="{BB962C8B-B14F-4D97-AF65-F5344CB8AC3E}">
        <p14:creationId xmlns:p14="http://schemas.microsoft.com/office/powerpoint/2010/main" xmlns="" val="280282340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pPr eaLnBrk="1" hangingPunct="1"/>
            <a:r>
              <a:rPr lang="en-ZA" dirty="0" smtClean="0"/>
              <a:t>Capital Protection Portfolio </a:t>
            </a:r>
            <a:r>
              <a:rPr lang="en-ZA" dirty="0"/>
              <a:t>(Net)</a:t>
            </a:r>
            <a:endParaRPr lang="en-ZA" dirty="0" smtClean="0">
              <a:ea typeface="ＭＳ Ｐゴシック" pitchFamily="34" charset="-128"/>
            </a:endParaRPr>
          </a:p>
        </p:txBody>
      </p:sp>
      <p:sp>
        <p:nvSpPr>
          <p:cNvPr id="5" name="TextBox 4"/>
          <p:cNvSpPr txBox="1">
            <a:spLocks noChangeArrowheads="1"/>
          </p:cNvSpPr>
          <p:nvPr/>
        </p:nvSpPr>
        <p:spPr bwMode="auto">
          <a:xfrm>
            <a:off x="81477" y="6467998"/>
            <a:ext cx="3384550" cy="260350"/>
          </a:xfrm>
          <a:prstGeom prst="rect">
            <a:avLst/>
          </a:prstGeom>
          <a:noFill/>
          <a:ln w="9525">
            <a:noFill/>
            <a:miter lim="800000"/>
            <a:headEnd/>
            <a:tailEnd/>
          </a:ln>
        </p:spPr>
        <p:txBody>
          <a:bodyPr>
            <a:spAutoFit/>
          </a:bodyPr>
          <a:lstStyle/>
          <a:p>
            <a:r>
              <a:rPr lang="en-ZA" sz="1100" dirty="0"/>
              <a:t>Source: </a:t>
            </a:r>
            <a:r>
              <a:rPr lang="en-ZA" sz="1100" dirty="0" smtClean="0"/>
              <a:t>Alexander Forbes Asset Consultants</a:t>
            </a:r>
            <a:endParaRPr lang="en-ZA" sz="1100" dirty="0"/>
          </a:p>
        </p:txBody>
      </p:sp>
      <p:pic>
        <p:nvPicPr>
          <p:cNvPr id="3" name="Content Placeholder 2"/>
          <p:cNvPicPr>
            <a:picLocks noGrp="1" noChangeAspect="1"/>
          </p:cNvPicPr>
          <p:nvPr>
            <p:ph idx="1"/>
          </p:nvPr>
        </p:nvPicPr>
        <p:blipFill>
          <a:blip r:embed="rId2"/>
          <a:stretch>
            <a:fillRect/>
          </a:stretch>
        </p:blipFill>
        <p:spPr>
          <a:xfrm>
            <a:off x="925824" y="1205120"/>
            <a:ext cx="7227576" cy="4809172"/>
          </a:xfrm>
          <a:prstGeom prst="rect">
            <a:avLst/>
          </a:prstGeom>
        </p:spPr>
      </p:pic>
    </p:spTree>
    <p:extLst>
      <p:ext uri="{BB962C8B-B14F-4D97-AF65-F5344CB8AC3E}">
        <p14:creationId xmlns:p14="http://schemas.microsoft.com/office/powerpoint/2010/main" xmlns="" val="31318580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0"/>
          </p:nvPr>
        </p:nvSpPr>
        <p:spPr>
          <a:xfrm>
            <a:off x="397059" y="274638"/>
            <a:ext cx="9579860" cy="432475"/>
          </a:xfrm>
        </p:spPr>
        <p:txBody>
          <a:bodyPr/>
          <a:lstStyle/>
          <a:p>
            <a:r>
              <a:rPr lang="en-US" sz="2400" dirty="0" smtClean="0"/>
              <a:t>The University of Johannesburg Pension Fund - Structure</a:t>
            </a:r>
            <a:endParaRPr lang="en-US" sz="2400" dirty="0"/>
          </a:p>
        </p:txBody>
      </p:sp>
      <p:sp>
        <p:nvSpPr>
          <p:cNvPr id="4" name="TextBox 3"/>
          <p:cNvSpPr txBox="1"/>
          <p:nvPr/>
        </p:nvSpPr>
        <p:spPr>
          <a:xfrm>
            <a:off x="2321794" y="957943"/>
            <a:ext cx="4532010" cy="369332"/>
          </a:xfrm>
          <a:prstGeom prst="rect">
            <a:avLst/>
          </a:prstGeom>
          <a:noFill/>
          <a:ln>
            <a:solidFill>
              <a:schemeClr val="tx1"/>
            </a:solidFill>
          </a:ln>
        </p:spPr>
        <p:txBody>
          <a:bodyPr wrap="none" rtlCol="0">
            <a:spAutoFit/>
          </a:bodyPr>
          <a:lstStyle/>
          <a:p>
            <a:pPr algn="ctr"/>
            <a:r>
              <a:rPr lang="en-US" dirty="0" smtClean="0"/>
              <a:t>University of Johannesburg Pension Fund</a:t>
            </a:r>
            <a:endParaRPr lang="en-US" dirty="0"/>
          </a:p>
        </p:txBody>
      </p:sp>
      <p:sp>
        <p:nvSpPr>
          <p:cNvPr id="18" name="TextBox 17"/>
          <p:cNvSpPr txBox="1"/>
          <p:nvPr/>
        </p:nvSpPr>
        <p:spPr>
          <a:xfrm>
            <a:off x="3618842" y="1708666"/>
            <a:ext cx="2018566" cy="369332"/>
          </a:xfrm>
          <a:prstGeom prst="rect">
            <a:avLst/>
          </a:prstGeom>
          <a:noFill/>
          <a:ln>
            <a:solidFill>
              <a:schemeClr val="tx1"/>
            </a:solidFill>
          </a:ln>
        </p:spPr>
        <p:txBody>
          <a:bodyPr wrap="none" rtlCol="0">
            <a:spAutoFit/>
          </a:bodyPr>
          <a:lstStyle/>
          <a:p>
            <a:r>
              <a:rPr lang="en-US" dirty="0" smtClean="0">
                <a:solidFill>
                  <a:srgbClr val="C00000"/>
                </a:solidFill>
              </a:rPr>
              <a:t>Stand Alone Fund</a:t>
            </a:r>
            <a:endParaRPr lang="en-US" dirty="0">
              <a:solidFill>
                <a:srgbClr val="C00000"/>
              </a:solidFill>
            </a:endParaRPr>
          </a:p>
        </p:txBody>
      </p:sp>
      <p:cxnSp>
        <p:nvCxnSpPr>
          <p:cNvPr id="21" name="Straight Arrow Connector 20"/>
          <p:cNvCxnSpPr/>
          <p:nvPr/>
        </p:nvCxnSpPr>
        <p:spPr>
          <a:xfrm>
            <a:off x="4481465" y="2122714"/>
            <a:ext cx="0" cy="370897"/>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25" name="TextBox 24"/>
          <p:cNvSpPr txBox="1"/>
          <p:nvPr/>
        </p:nvSpPr>
        <p:spPr>
          <a:xfrm>
            <a:off x="1333282" y="2493611"/>
            <a:ext cx="6579750" cy="369332"/>
          </a:xfrm>
          <a:prstGeom prst="rect">
            <a:avLst/>
          </a:prstGeom>
          <a:noFill/>
          <a:ln>
            <a:solidFill>
              <a:schemeClr val="tx1"/>
            </a:solidFill>
          </a:ln>
        </p:spPr>
        <p:txBody>
          <a:bodyPr wrap="none" rtlCol="0">
            <a:spAutoFit/>
          </a:bodyPr>
          <a:lstStyle/>
          <a:p>
            <a:r>
              <a:rPr lang="en-US" dirty="0" smtClean="0">
                <a:solidFill>
                  <a:srgbClr val="00B050"/>
                </a:solidFill>
              </a:rPr>
              <a:t>Investment Committee, Board of Trustees and Principal Officer</a:t>
            </a:r>
            <a:endParaRPr lang="en-US" dirty="0">
              <a:solidFill>
                <a:srgbClr val="00B050"/>
              </a:solidFill>
            </a:endParaRPr>
          </a:p>
        </p:txBody>
      </p:sp>
      <p:cxnSp>
        <p:nvCxnSpPr>
          <p:cNvPr id="26" name="Straight Arrow Connector 25"/>
          <p:cNvCxnSpPr/>
          <p:nvPr/>
        </p:nvCxnSpPr>
        <p:spPr>
          <a:xfrm>
            <a:off x="1457608" y="2862943"/>
            <a:ext cx="0" cy="370897"/>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30" name="TextBox 29"/>
          <p:cNvSpPr txBox="1"/>
          <p:nvPr/>
        </p:nvSpPr>
        <p:spPr>
          <a:xfrm>
            <a:off x="53038" y="3257172"/>
            <a:ext cx="3875933" cy="1938992"/>
          </a:xfrm>
          <a:prstGeom prst="rect">
            <a:avLst/>
          </a:prstGeom>
          <a:noFill/>
          <a:ln>
            <a:solidFill>
              <a:schemeClr val="tx1"/>
            </a:solidFill>
          </a:ln>
        </p:spPr>
        <p:txBody>
          <a:bodyPr wrap="none" rtlCol="0">
            <a:spAutoFit/>
          </a:bodyPr>
          <a:lstStyle/>
          <a:p>
            <a:r>
              <a:rPr lang="en-US" sz="1200" dirty="0" smtClean="0"/>
              <a:t>Governance</a:t>
            </a:r>
          </a:p>
          <a:p>
            <a:r>
              <a:rPr lang="en-US" sz="1200" dirty="0" smtClean="0"/>
              <a:t>	- Investment Committee and Board of Trustees </a:t>
            </a:r>
          </a:p>
          <a:p>
            <a:r>
              <a:rPr lang="en-US" sz="1200" dirty="0" smtClean="0"/>
              <a:t>		- Time</a:t>
            </a:r>
          </a:p>
          <a:p>
            <a:r>
              <a:rPr lang="en-US" sz="1200" dirty="0" smtClean="0"/>
              <a:t>		- Resource</a:t>
            </a:r>
          </a:p>
          <a:p>
            <a:r>
              <a:rPr lang="en-US" sz="1200" dirty="0" smtClean="0"/>
              <a:t>		- Commitment</a:t>
            </a:r>
          </a:p>
          <a:p>
            <a:r>
              <a:rPr lang="en-US" sz="1200" dirty="0" smtClean="0"/>
              <a:t>		- Knowledge, ability and training</a:t>
            </a:r>
          </a:p>
          <a:p>
            <a:r>
              <a:rPr lang="en-US" sz="1200" dirty="0" smtClean="0"/>
              <a:t>		- Fiduciary responsibilities</a:t>
            </a:r>
          </a:p>
          <a:p>
            <a:r>
              <a:rPr lang="en-US" sz="1200" dirty="0" smtClean="0"/>
              <a:t>	- Regulatory and Reporting</a:t>
            </a:r>
          </a:p>
          <a:p>
            <a:r>
              <a:rPr lang="en-US" sz="1200" dirty="0" smtClean="0"/>
              <a:t>	- Ongoing monitoring</a:t>
            </a:r>
          </a:p>
          <a:p>
            <a:r>
              <a:rPr lang="en-US" sz="1200" dirty="0" smtClean="0"/>
              <a:t>	- Internal Policies and Structure</a:t>
            </a:r>
            <a:endParaRPr lang="en-US" sz="1200" dirty="0"/>
          </a:p>
        </p:txBody>
      </p:sp>
      <p:sp>
        <p:nvSpPr>
          <p:cNvPr id="31" name="TextBox 30"/>
          <p:cNvSpPr txBox="1"/>
          <p:nvPr/>
        </p:nvSpPr>
        <p:spPr>
          <a:xfrm>
            <a:off x="3982440" y="3257172"/>
            <a:ext cx="3454621" cy="1938992"/>
          </a:xfrm>
          <a:prstGeom prst="rect">
            <a:avLst/>
          </a:prstGeom>
          <a:noFill/>
          <a:ln>
            <a:solidFill>
              <a:schemeClr val="tx1"/>
            </a:solidFill>
          </a:ln>
        </p:spPr>
        <p:txBody>
          <a:bodyPr wrap="square" rtlCol="0">
            <a:spAutoFit/>
          </a:bodyPr>
          <a:lstStyle/>
          <a:p>
            <a:r>
              <a:rPr lang="en-US" sz="1200" dirty="0" smtClean="0"/>
              <a:t>Investment Strategy Considerations</a:t>
            </a:r>
          </a:p>
          <a:p>
            <a:r>
              <a:rPr lang="en-US" sz="1200" dirty="0" smtClean="0"/>
              <a:t>	- Asset Allocation</a:t>
            </a:r>
          </a:p>
          <a:p>
            <a:r>
              <a:rPr lang="en-US" sz="1200" dirty="0" smtClean="0"/>
              <a:t>	- Life-stage methodology</a:t>
            </a:r>
          </a:p>
          <a:p>
            <a:r>
              <a:rPr lang="en-US" sz="1200" dirty="0" smtClean="0"/>
              <a:t>	- Specialist vs. Balanced methodologies</a:t>
            </a:r>
          </a:p>
          <a:p>
            <a:r>
              <a:rPr lang="en-US" sz="1200" dirty="0" smtClean="0"/>
              <a:t>	- Active vs. Passive</a:t>
            </a:r>
          </a:p>
          <a:p>
            <a:r>
              <a:rPr lang="en-US" sz="1200" dirty="0" smtClean="0"/>
              <a:t>	- Member Choice</a:t>
            </a:r>
          </a:p>
          <a:p>
            <a:r>
              <a:rPr lang="en-US" sz="1200" dirty="0" smtClean="0"/>
              <a:t>	- Pooled and/or Segregated Mandates</a:t>
            </a:r>
          </a:p>
          <a:p>
            <a:r>
              <a:rPr lang="en-US" sz="1200" dirty="0" smtClean="0"/>
              <a:t>	- Single vs. Multi-managers</a:t>
            </a:r>
          </a:p>
          <a:p>
            <a:r>
              <a:rPr lang="en-US" sz="1200" dirty="0" smtClean="0"/>
              <a:t>	- Investment Platform</a:t>
            </a:r>
          </a:p>
          <a:p>
            <a:endParaRPr lang="en-US" sz="1200" dirty="0"/>
          </a:p>
        </p:txBody>
      </p:sp>
      <p:cxnSp>
        <p:nvCxnSpPr>
          <p:cNvPr id="34" name="Straight Arrow Connector 33"/>
          <p:cNvCxnSpPr/>
          <p:nvPr/>
        </p:nvCxnSpPr>
        <p:spPr>
          <a:xfrm>
            <a:off x="4481465" y="2886275"/>
            <a:ext cx="0" cy="370897"/>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36" name="TextBox 35"/>
          <p:cNvSpPr txBox="1"/>
          <p:nvPr/>
        </p:nvSpPr>
        <p:spPr>
          <a:xfrm>
            <a:off x="7496263" y="3257172"/>
            <a:ext cx="1249060" cy="646331"/>
          </a:xfrm>
          <a:prstGeom prst="rect">
            <a:avLst/>
          </a:prstGeom>
          <a:noFill/>
          <a:ln>
            <a:solidFill>
              <a:schemeClr val="tx1"/>
            </a:solidFill>
          </a:ln>
        </p:spPr>
        <p:txBody>
          <a:bodyPr wrap="none" rtlCol="0">
            <a:spAutoFit/>
          </a:bodyPr>
          <a:lstStyle/>
          <a:p>
            <a:r>
              <a:rPr lang="en-US" sz="1200" dirty="0" smtClean="0"/>
              <a:t>Risk Benefits</a:t>
            </a:r>
          </a:p>
          <a:p>
            <a:r>
              <a:rPr lang="en-US" sz="1200" dirty="0" smtClean="0"/>
              <a:t>Costs</a:t>
            </a:r>
          </a:p>
          <a:p>
            <a:r>
              <a:rPr lang="en-US" sz="1200" dirty="0" smtClean="0"/>
              <a:t>Communication</a:t>
            </a:r>
            <a:endParaRPr lang="en-US" sz="1200" dirty="0"/>
          </a:p>
        </p:txBody>
      </p:sp>
      <p:sp>
        <p:nvSpPr>
          <p:cNvPr id="37" name="TextBox 36"/>
          <p:cNvSpPr txBox="1"/>
          <p:nvPr/>
        </p:nvSpPr>
        <p:spPr>
          <a:xfrm>
            <a:off x="7487210" y="3995835"/>
            <a:ext cx="1520988" cy="1200329"/>
          </a:xfrm>
          <a:prstGeom prst="rect">
            <a:avLst/>
          </a:prstGeom>
          <a:noFill/>
          <a:ln>
            <a:solidFill>
              <a:schemeClr val="tx1"/>
            </a:solidFill>
          </a:ln>
        </p:spPr>
        <p:txBody>
          <a:bodyPr wrap="square" rtlCol="0">
            <a:spAutoFit/>
          </a:bodyPr>
          <a:lstStyle/>
          <a:p>
            <a:r>
              <a:rPr lang="en-US" sz="1200" dirty="0" smtClean="0"/>
              <a:t>Legislation (Default Strategy, In-fund Preservation &amp; Annuities,</a:t>
            </a:r>
          </a:p>
          <a:p>
            <a:r>
              <a:rPr lang="en-US" sz="1200" dirty="0" smtClean="0"/>
              <a:t>Post-retirement involvement. </a:t>
            </a:r>
            <a:endParaRPr lang="en-US" sz="1200" dirty="0"/>
          </a:p>
        </p:txBody>
      </p:sp>
      <p:cxnSp>
        <p:nvCxnSpPr>
          <p:cNvPr id="40" name="Straight Arrow Connector 39"/>
          <p:cNvCxnSpPr/>
          <p:nvPr/>
        </p:nvCxnSpPr>
        <p:spPr>
          <a:xfrm>
            <a:off x="7767873" y="2895943"/>
            <a:ext cx="0" cy="361229"/>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56" name="Straight Arrow Connector 55"/>
          <p:cNvCxnSpPr/>
          <p:nvPr/>
        </p:nvCxnSpPr>
        <p:spPr>
          <a:xfrm>
            <a:off x="4481465" y="1327275"/>
            <a:ext cx="0" cy="370897"/>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pPr eaLnBrk="1" hangingPunct="1"/>
            <a:r>
              <a:rPr lang="en-ZA" dirty="0" smtClean="0"/>
              <a:t>Capital Protection Portfolio </a:t>
            </a:r>
            <a:r>
              <a:rPr lang="en-ZA" dirty="0"/>
              <a:t>(Net)</a:t>
            </a:r>
            <a:endParaRPr lang="en-ZA" dirty="0" smtClean="0">
              <a:ea typeface="ＭＳ Ｐゴシック" pitchFamily="34" charset="-128"/>
            </a:endParaRPr>
          </a:p>
        </p:txBody>
      </p:sp>
      <p:sp>
        <p:nvSpPr>
          <p:cNvPr id="5" name="TextBox 4"/>
          <p:cNvSpPr txBox="1">
            <a:spLocks noChangeArrowheads="1"/>
          </p:cNvSpPr>
          <p:nvPr/>
        </p:nvSpPr>
        <p:spPr bwMode="auto">
          <a:xfrm>
            <a:off x="81477" y="6467998"/>
            <a:ext cx="3384550" cy="260350"/>
          </a:xfrm>
          <a:prstGeom prst="rect">
            <a:avLst/>
          </a:prstGeom>
          <a:noFill/>
          <a:ln w="9525">
            <a:noFill/>
            <a:miter lim="800000"/>
            <a:headEnd/>
            <a:tailEnd/>
          </a:ln>
        </p:spPr>
        <p:txBody>
          <a:bodyPr>
            <a:spAutoFit/>
          </a:bodyPr>
          <a:lstStyle/>
          <a:p>
            <a:r>
              <a:rPr lang="en-ZA" sz="1100" dirty="0"/>
              <a:t>Source: </a:t>
            </a:r>
            <a:r>
              <a:rPr lang="en-ZA" sz="1100" dirty="0" smtClean="0"/>
              <a:t>Alexander Forbes Asset Consultants</a:t>
            </a:r>
            <a:endParaRPr lang="en-ZA" sz="1100" dirty="0"/>
          </a:p>
        </p:txBody>
      </p:sp>
      <p:pic>
        <p:nvPicPr>
          <p:cNvPr id="4" name="Content Placeholder 3"/>
          <p:cNvPicPr>
            <a:picLocks noGrp="1" noChangeAspect="1"/>
          </p:cNvPicPr>
          <p:nvPr>
            <p:ph idx="1"/>
          </p:nvPr>
        </p:nvPicPr>
        <p:blipFill>
          <a:blip r:embed="rId2"/>
          <a:stretch>
            <a:fillRect/>
          </a:stretch>
        </p:blipFill>
        <p:spPr>
          <a:xfrm>
            <a:off x="689836" y="1368629"/>
            <a:ext cx="7754530" cy="4562271"/>
          </a:xfrm>
          <a:prstGeom prst="rect">
            <a:avLst/>
          </a:prstGeom>
        </p:spPr>
      </p:pic>
    </p:spTree>
    <p:extLst>
      <p:ext uri="{BB962C8B-B14F-4D97-AF65-F5344CB8AC3E}">
        <p14:creationId xmlns:p14="http://schemas.microsoft.com/office/powerpoint/2010/main" xmlns="" val="390446053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pPr eaLnBrk="1" hangingPunct="1"/>
            <a:r>
              <a:rPr lang="en-ZA" dirty="0"/>
              <a:t>Phase-down Portfolio 3/Wealth </a:t>
            </a:r>
            <a:r>
              <a:rPr lang="en-ZA" dirty="0" smtClean="0"/>
              <a:t>Preservation (Net)</a:t>
            </a:r>
            <a:endParaRPr lang="en-ZA" dirty="0" smtClean="0">
              <a:ea typeface="ＭＳ Ｐゴシック" pitchFamily="34" charset="-128"/>
            </a:endParaRPr>
          </a:p>
        </p:txBody>
      </p:sp>
      <p:sp>
        <p:nvSpPr>
          <p:cNvPr id="5" name="TextBox 4"/>
          <p:cNvSpPr txBox="1">
            <a:spLocks noChangeArrowheads="1"/>
          </p:cNvSpPr>
          <p:nvPr/>
        </p:nvSpPr>
        <p:spPr bwMode="auto">
          <a:xfrm>
            <a:off x="81477" y="6467998"/>
            <a:ext cx="3384550" cy="260350"/>
          </a:xfrm>
          <a:prstGeom prst="rect">
            <a:avLst/>
          </a:prstGeom>
          <a:noFill/>
          <a:ln w="9525">
            <a:noFill/>
            <a:miter lim="800000"/>
            <a:headEnd/>
            <a:tailEnd/>
          </a:ln>
        </p:spPr>
        <p:txBody>
          <a:bodyPr>
            <a:spAutoFit/>
          </a:bodyPr>
          <a:lstStyle/>
          <a:p>
            <a:r>
              <a:rPr lang="en-ZA" sz="1100" dirty="0"/>
              <a:t>Source: </a:t>
            </a:r>
            <a:r>
              <a:rPr lang="en-ZA" sz="1100" dirty="0" smtClean="0"/>
              <a:t>Alexander Forbes Asset Consultants</a:t>
            </a:r>
            <a:endParaRPr lang="en-ZA" sz="1100" dirty="0"/>
          </a:p>
        </p:txBody>
      </p:sp>
      <p:pic>
        <p:nvPicPr>
          <p:cNvPr id="3" name="Content Placeholder 2"/>
          <p:cNvPicPr>
            <a:picLocks noGrp="1" noChangeAspect="1"/>
          </p:cNvPicPr>
          <p:nvPr>
            <p:ph idx="1"/>
          </p:nvPr>
        </p:nvPicPr>
        <p:blipFill>
          <a:blip r:embed="rId2"/>
          <a:stretch>
            <a:fillRect/>
          </a:stretch>
        </p:blipFill>
        <p:spPr>
          <a:xfrm>
            <a:off x="709924" y="1065419"/>
            <a:ext cx="7430776" cy="4944379"/>
          </a:xfrm>
          <a:prstGeom prst="rect">
            <a:avLst/>
          </a:prstGeom>
        </p:spPr>
      </p:pic>
    </p:spTree>
    <p:extLst>
      <p:ext uri="{BB962C8B-B14F-4D97-AF65-F5344CB8AC3E}">
        <p14:creationId xmlns:p14="http://schemas.microsoft.com/office/powerpoint/2010/main" xmlns="" val="111241814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pPr eaLnBrk="1" hangingPunct="1"/>
            <a:r>
              <a:rPr lang="en-ZA" dirty="0" smtClean="0"/>
              <a:t>Capital Guarantee Portfolio </a:t>
            </a:r>
            <a:r>
              <a:rPr lang="en-ZA" dirty="0"/>
              <a:t>(Net)</a:t>
            </a:r>
            <a:endParaRPr lang="en-ZA" dirty="0" smtClean="0">
              <a:ea typeface="ＭＳ Ｐゴシック" pitchFamily="34" charset="-128"/>
            </a:endParaRPr>
          </a:p>
        </p:txBody>
      </p:sp>
      <p:sp>
        <p:nvSpPr>
          <p:cNvPr id="5" name="TextBox 4"/>
          <p:cNvSpPr txBox="1">
            <a:spLocks noChangeArrowheads="1"/>
          </p:cNvSpPr>
          <p:nvPr/>
        </p:nvSpPr>
        <p:spPr bwMode="auto">
          <a:xfrm>
            <a:off x="81477" y="6467998"/>
            <a:ext cx="3384550" cy="260350"/>
          </a:xfrm>
          <a:prstGeom prst="rect">
            <a:avLst/>
          </a:prstGeom>
          <a:noFill/>
          <a:ln w="9525">
            <a:noFill/>
            <a:miter lim="800000"/>
            <a:headEnd/>
            <a:tailEnd/>
          </a:ln>
        </p:spPr>
        <p:txBody>
          <a:bodyPr>
            <a:spAutoFit/>
          </a:bodyPr>
          <a:lstStyle/>
          <a:p>
            <a:r>
              <a:rPr lang="en-ZA" sz="1100" dirty="0"/>
              <a:t>Source: </a:t>
            </a:r>
            <a:r>
              <a:rPr lang="en-ZA" sz="1100" dirty="0" smtClean="0"/>
              <a:t>Alexander Forbes Asset Consultants</a:t>
            </a:r>
            <a:endParaRPr lang="en-ZA" sz="1100" dirty="0"/>
          </a:p>
        </p:txBody>
      </p:sp>
      <p:pic>
        <p:nvPicPr>
          <p:cNvPr id="4" name="Content Placeholder 3"/>
          <p:cNvPicPr>
            <a:picLocks noGrp="1" noChangeAspect="1"/>
          </p:cNvPicPr>
          <p:nvPr>
            <p:ph idx="1"/>
          </p:nvPr>
        </p:nvPicPr>
        <p:blipFill>
          <a:blip r:embed="rId2"/>
          <a:stretch>
            <a:fillRect/>
          </a:stretch>
        </p:blipFill>
        <p:spPr>
          <a:xfrm>
            <a:off x="645402" y="1200377"/>
            <a:ext cx="7711197" cy="4808454"/>
          </a:xfrm>
          <a:prstGeom prst="rect">
            <a:avLst/>
          </a:prstGeom>
        </p:spPr>
      </p:pic>
    </p:spTree>
    <p:extLst>
      <p:ext uri="{BB962C8B-B14F-4D97-AF65-F5344CB8AC3E}">
        <p14:creationId xmlns:p14="http://schemas.microsoft.com/office/powerpoint/2010/main" xmlns="" val="152752322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pPr eaLnBrk="1" hangingPunct="1"/>
            <a:r>
              <a:rPr lang="en-ZA" dirty="0" smtClean="0"/>
              <a:t>Shari’ah Portfolio </a:t>
            </a:r>
            <a:r>
              <a:rPr lang="en-ZA" dirty="0"/>
              <a:t>(Net)</a:t>
            </a:r>
            <a:endParaRPr lang="en-ZA" dirty="0" smtClean="0">
              <a:ea typeface="ＭＳ Ｐゴシック" pitchFamily="34" charset="-128"/>
            </a:endParaRPr>
          </a:p>
        </p:txBody>
      </p:sp>
      <p:sp>
        <p:nvSpPr>
          <p:cNvPr id="5" name="TextBox 4"/>
          <p:cNvSpPr txBox="1">
            <a:spLocks noChangeArrowheads="1"/>
          </p:cNvSpPr>
          <p:nvPr/>
        </p:nvSpPr>
        <p:spPr bwMode="auto">
          <a:xfrm>
            <a:off x="81477" y="6467998"/>
            <a:ext cx="3384550" cy="260350"/>
          </a:xfrm>
          <a:prstGeom prst="rect">
            <a:avLst/>
          </a:prstGeom>
          <a:noFill/>
          <a:ln w="9525">
            <a:noFill/>
            <a:miter lim="800000"/>
            <a:headEnd/>
            <a:tailEnd/>
          </a:ln>
        </p:spPr>
        <p:txBody>
          <a:bodyPr>
            <a:spAutoFit/>
          </a:bodyPr>
          <a:lstStyle/>
          <a:p>
            <a:r>
              <a:rPr lang="en-ZA" sz="1100" dirty="0"/>
              <a:t>Source: </a:t>
            </a:r>
            <a:r>
              <a:rPr lang="en-ZA" sz="1100" dirty="0" smtClean="0"/>
              <a:t>Alexander Forbes Asset Consultants</a:t>
            </a:r>
            <a:endParaRPr lang="en-ZA" sz="1100" dirty="0"/>
          </a:p>
        </p:txBody>
      </p:sp>
      <p:pic>
        <p:nvPicPr>
          <p:cNvPr id="4" name="Content Placeholder 3"/>
          <p:cNvPicPr>
            <a:picLocks noGrp="1" noChangeAspect="1"/>
          </p:cNvPicPr>
          <p:nvPr>
            <p:ph idx="1"/>
          </p:nvPr>
        </p:nvPicPr>
        <p:blipFill>
          <a:blip r:embed="rId2"/>
          <a:stretch>
            <a:fillRect/>
          </a:stretch>
        </p:blipFill>
        <p:spPr>
          <a:xfrm>
            <a:off x="638509" y="1154319"/>
            <a:ext cx="7946691" cy="4920727"/>
          </a:xfrm>
          <a:prstGeom prst="rect">
            <a:avLst/>
          </a:prstGeom>
        </p:spPr>
      </p:pic>
    </p:spTree>
    <p:extLst>
      <p:ext uri="{BB962C8B-B14F-4D97-AF65-F5344CB8AC3E}">
        <p14:creationId xmlns:p14="http://schemas.microsoft.com/office/powerpoint/2010/main" xmlns="" val="48010593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pPr eaLnBrk="1" hangingPunct="1"/>
            <a:r>
              <a:rPr lang="en-ZA" dirty="0" smtClean="0"/>
              <a:t>Money Market Portfolio </a:t>
            </a:r>
            <a:r>
              <a:rPr lang="en-ZA" dirty="0"/>
              <a:t>(Net)</a:t>
            </a:r>
            <a:endParaRPr lang="en-ZA" dirty="0" smtClean="0">
              <a:ea typeface="ＭＳ Ｐゴシック" pitchFamily="34" charset="-128"/>
            </a:endParaRPr>
          </a:p>
        </p:txBody>
      </p:sp>
      <p:sp>
        <p:nvSpPr>
          <p:cNvPr id="5" name="TextBox 4"/>
          <p:cNvSpPr txBox="1">
            <a:spLocks noChangeArrowheads="1"/>
          </p:cNvSpPr>
          <p:nvPr/>
        </p:nvSpPr>
        <p:spPr bwMode="auto">
          <a:xfrm>
            <a:off x="81477" y="6467998"/>
            <a:ext cx="3384550" cy="260350"/>
          </a:xfrm>
          <a:prstGeom prst="rect">
            <a:avLst/>
          </a:prstGeom>
          <a:noFill/>
          <a:ln w="9525">
            <a:noFill/>
            <a:miter lim="800000"/>
            <a:headEnd/>
            <a:tailEnd/>
          </a:ln>
        </p:spPr>
        <p:txBody>
          <a:bodyPr>
            <a:spAutoFit/>
          </a:bodyPr>
          <a:lstStyle/>
          <a:p>
            <a:r>
              <a:rPr lang="en-ZA" sz="1100" dirty="0"/>
              <a:t>Source: </a:t>
            </a:r>
            <a:r>
              <a:rPr lang="en-ZA" sz="1100" dirty="0" smtClean="0"/>
              <a:t>Alexander Forbes Asset Consultants</a:t>
            </a:r>
            <a:endParaRPr lang="en-ZA" sz="1100" dirty="0"/>
          </a:p>
        </p:txBody>
      </p:sp>
      <p:pic>
        <p:nvPicPr>
          <p:cNvPr id="4" name="Content Placeholder 3"/>
          <p:cNvPicPr>
            <a:picLocks noGrp="1" noChangeAspect="1"/>
          </p:cNvPicPr>
          <p:nvPr>
            <p:ph idx="1"/>
          </p:nvPr>
        </p:nvPicPr>
        <p:blipFill>
          <a:blip r:embed="rId2"/>
          <a:stretch>
            <a:fillRect/>
          </a:stretch>
        </p:blipFill>
        <p:spPr>
          <a:xfrm>
            <a:off x="522628" y="1192419"/>
            <a:ext cx="8037172" cy="4881215"/>
          </a:xfrm>
          <a:prstGeom prst="rect">
            <a:avLst/>
          </a:prstGeom>
        </p:spPr>
      </p:pic>
    </p:spTree>
    <p:extLst>
      <p:ext uri="{BB962C8B-B14F-4D97-AF65-F5344CB8AC3E}">
        <p14:creationId xmlns:p14="http://schemas.microsoft.com/office/powerpoint/2010/main" xmlns="" val="40510648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smtClean="0"/>
              <a:t>Thank you</a:t>
            </a:r>
          </a:p>
        </p:txBody>
      </p:sp>
      <p:sp>
        <p:nvSpPr>
          <p:cNvPr id="10243" name="Rectangle 3"/>
          <p:cNvSpPr>
            <a:spLocks noGrp="1" noChangeArrowheads="1"/>
          </p:cNvSpPr>
          <p:nvPr>
            <p:ph idx="1"/>
          </p:nvPr>
        </p:nvSpPr>
        <p:spPr/>
        <p:txBody>
          <a:bodyPr/>
          <a:lstStyle/>
          <a:p>
            <a:pPr>
              <a:lnSpc>
                <a:spcPct val="80000"/>
              </a:lnSpc>
            </a:pPr>
            <a:r>
              <a:rPr lang="en-US" sz="1400" smtClean="0"/>
              <a:t>This document has been prepared for use by clients of the Alexander Forbes Group.  Any other third party that is not a client of the Alexander Forbes Group and for whose specific use this document has not been supplied, must be aware that Alexander Forbes Group shall not be liable for any damage, loss or liability of any nature incurred by any third party and resulting from the information contained herein. The information contained herein is supplied on an "as is" basis and has not been compiled to meet any third party’s individual requirements. It is the responsibility of any third party to satisfy himself or herself, prior to relying on this information that the contents meets the third party’s individual requirements.</a:t>
            </a:r>
          </a:p>
          <a:p>
            <a:pPr>
              <a:lnSpc>
                <a:spcPct val="80000"/>
              </a:lnSpc>
            </a:pPr>
            <a:r>
              <a:rPr lang="en-US" sz="1400" smtClean="0"/>
              <a:t>Nothing in this document, when read in isolation and without professional advice, should be construed as solicitation, offer, advice, recommendation, or any other enticement to acquire or dispose of any financial product, advice or investment, or to engage in any financial transaction or investment. A third party should consult with an authorised financial advisor prior to making any financial decisions.</a:t>
            </a:r>
          </a:p>
          <a:p>
            <a:pPr>
              <a:lnSpc>
                <a:spcPct val="80000"/>
              </a:lnSpc>
            </a:pPr>
            <a:r>
              <a:rPr lang="en-US" sz="1400" smtClean="0"/>
              <a:t>Alexander Forbes has taken all reasonable steps to ensure the quality and accuracy of the contents of this document and encourages all readers to report incorrect and untrue information, subject to the right of Alexander Forbes to determine, in its sole and absolute discretion, the contents of this document.  Irrespective of the attempts by Alexander Forbes to ensure the correctness of this document, Alexander Forbes does not make any warranties or representations that the content will in all cases be true, correct or free from any errors.   In particular, certain aspects of this document might rely on or be based on information supplied to Alexander Forbes by other persons or institutions.  Alexander Forbes has attempted to ensure the accuracy of such information, but shall not be liable for any damage, loss or liability of any nature incurred by any party and resulting from the errors caused by incorrect information supplied to Alexander Forbes.</a:t>
            </a:r>
          </a:p>
          <a:p>
            <a:pPr>
              <a:lnSpc>
                <a:spcPct val="80000"/>
              </a:lnSpc>
            </a:pPr>
            <a:endParaRPr lang="en-US" sz="1400" smtClean="0"/>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pPr eaLnBrk="1" hangingPunct="1"/>
            <a:r>
              <a:rPr lang="en-ZA" dirty="0"/>
              <a:t>Wealth </a:t>
            </a:r>
            <a:r>
              <a:rPr lang="en-ZA" dirty="0" smtClean="0"/>
              <a:t>Creation (Net</a:t>
            </a:r>
            <a:r>
              <a:rPr lang="en-ZA" dirty="0"/>
              <a:t>)</a:t>
            </a:r>
            <a:endParaRPr lang="en-ZA" dirty="0" smtClean="0">
              <a:ea typeface="ＭＳ Ｐゴシック" pitchFamily="34" charset="-128"/>
            </a:endParaRPr>
          </a:p>
        </p:txBody>
      </p:sp>
      <p:sp>
        <p:nvSpPr>
          <p:cNvPr id="5" name="TextBox 4"/>
          <p:cNvSpPr txBox="1">
            <a:spLocks noChangeArrowheads="1"/>
          </p:cNvSpPr>
          <p:nvPr/>
        </p:nvSpPr>
        <p:spPr bwMode="auto">
          <a:xfrm>
            <a:off x="81477" y="6467998"/>
            <a:ext cx="3384550" cy="260350"/>
          </a:xfrm>
          <a:prstGeom prst="rect">
            <a:avLst/>
          </a:prstGeom>
          <a:noFill/>
          <a:ln w="9525">
            <a:noFill/>
            <a:miter lim="800000"/>
            <a:headEnd/>
            <a:tailEnd/>
          </a:ln>
        </p:spPr>
        <p:txBody>
          <a:bodyPr>
            <a:spAutoFit/>
          </a:bodyPr>
          <a:lstStyle/>
          <a:p>
            <a:r>
              <a:rPr lang="en-ZA" sz="1100" dirty="0"/>
              <a:t>Source: </a:t>
            </a:r>
            <a:r>
              <a:rPr lang="en-ZA" sz="1100" dirty="0" smtClean="0"/>
              <a:t>Alexander Forbes Asset Consultants</a:t>
            </a:r>
            <a:endParaRPr lang="en-ZA" sz="1100"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xmlns="" val="206190712"/>
              </p:ext>
            </p:extLst>
          </p:nvPr>
        </p:nvGraphicFramePr>
        <p:xfrm>
          <a:off x="304800" y="912813"/>
          <a:ext cx="8534400" cy="522013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419138038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pPr eaLnBrk="1" hangingPunct="1"/>
            <a:r>
              <a:rPr lang="en-ZA" dirty="0"/>
              <a:t>Wealth </a:t>
            </a:r>
            <a:r>
              <a:rPr lang="en-ZA" dirty="0" smtClean="0"/>
              <a:t>Creation (Net</a:t>
            </a:r>
            <a:r>
              <a:rPr lang="en-ZA" dirty="0"/>
              <a:t>)</a:t>
            </a:r>
            <a:endParaRPr lang="en-ZA" dirty="0" smtClean="0">
              <a:ea typeface="ＭＳ Ｐゴシック" pitchFamily="34" charset="-128"/>
            </a:endParaRPr>
          </a:p>
        </p:txBody>
      </p:sp>
      <p:sp>
        <p:nvSpPr>
          <p:cNvPr id="5" name="TextBox 4"/>
          <p:cNvSpPr txBox="1">
            <a:spLocks noChangeArrowheads="1"/>
          </p:cNvSpPr>
          <p:nvPr/>
        </p:nvSpPr>
        <p:spPr bwMode="auto">
          <a:xfrm>
            <a:off x="81477" y="6467998"/>
            <a:ext cx="3384550" cy="260350"/>
          </a:xfrm>
          <a:prstGeom prst="rect">
            <a:avLst/>
          </a:prstGeom>
          <a:noFill/>
          <a:ln w="9525">
            <a:noFill/>
            <a:miter lim="800000"/>
            <a:headEnd/>
            <a:tailEnd/>
          </a:ln>
        </p:spPr>
        <p:txBody>
          <a:bodyPr>
            <a:spAutoFit/>
          </a:bodyPr>
          <a:lstStyle/>
          <a:p>
            <a:r>
              <a:rPr lang="en-ZA" sz="1100" dirty="0"/>
              <a:t>Source: </a:t>
            </a:r>
            <a:r>
              <a:rPr lang="en-ZA" sz="1100" dirty="0" smtClean="0"/>
              <a:t>Alexander Forbes Asset Consultants</a:t>
            </a:r>
            <a:endParaRPr lang="en-ZA" sz="1100"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xmlns="" val="206190712"/>
              </p:ext>
            </p:extLst>
          </p:nvPr>
        </p:nvGraphicFramePr>
        <p:xfrm>
          <a:off x="304800" y="912812"/>
          <a:ext cx="8534400" cy="533096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419138038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pPr eaLnBrk="1" hangingPunct="1"/>
            <a:r>
              <a:rPr lang="en-ZA" dirty="0" smtClean="0"/>
              <a:t>Capital Protection Portfolio </a:t>
            </a:r>
            <a:r>
              <a:rPr lang="en-ZA" dirty="0"/>
              <a:t>(Net)</a:t>
            </a:r>
            <a:endParaRPr lang="en-ZA" dirty="0" smtClean="0">
              <a:ea typeface="ＭＳ Ｐゴシック" pitchFamily="34" charset="-128"/>
            </a:endParaRPr>
          </a:p>
        </p:txBody>
      </p:sp>
      <p:sp>
        <p:nvSpPr>
          <p:cNvPr id="5" name="TextBox 4"/>
          <p:cNvSpPr txBox="1">
            <a:spLocks noChangeArrowheads="1"/>
          </p:cNvSpPr>
          <p:nvPr/>
        </p:nvSpPr>
        <p:spPr bwMode="auto">
          <a:xfrm>
            <a:off x="81477" y="6467998"/>
            <a:ext cx="3384550" cy="260350"/>
          </a:xfrm>
          <a:prstGeom prst="rect">
            <a:avLst/>
          </a:prstGeom>
          <a:noFill/>
          <a:ln w="9525">
            <a:noFill/>
            <a:miter lim="800000"/>
            <a:headEnd/>
            <a:tailEnd/>
          </a:ln>
        </p:spPr>
        <p:txBody>
          <a:bodyPr>
            <a:spAutoFit/>
          </a:bodyPr>
          <a:lstStyle/>
          <a:p>
            <a:r>
              <a:rPr lang="en-ZA" sz="1100" dirty="0"/>
              <a:t>Source: </a:t>
            </a:r>
            <a:r>
              <a:rPr lang="en-ZA" sz="1100" dirty="0" smtClean="0"/>
              <a:t>Alexander Forbes Asset Consultants</a:t>
            </a:r>
            <a:endParaRPr lang="en-ZA" sz="1100" dirty="0"/>
          </a:p>
        </p:txBody>
      </p:sp>
      <p:graphicFrame>
        <p:nvGraphicFramePr>
          <p:cNvPr id="8" name="Content Placeholder 4"/>
          <p:cNvGraphicFramePr>
            <a:graphicFrameLocks noGrp="1"/>
          </p:cNvGraphicFramePr>
          <p:nvPr>
            <p:ph idx="1"/>
            <p:extLst>
              <p:ext uri="{D42A27DB-BD31-4B8C-83A1-F6EECF244321}">
                <p14:modId xmlns:p14="http://schemas.microsoft.com/office/powerpoint/2010/main" xmlns="" val="648494414"/>
              </p:ext>
            </p:extLst>
          </p:nvPr>
        </p:nvGraphicFramePr>
        <p:xfrm>
          <a:off x="304800" y="912813"/>
          <a:ext cx="8534400" cy="520166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313185808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pPr eaLnBrk="1" hangingPunct="1"/>
            <a:r>
              <a:rPr lang="en-ZA" dirty="0" smtClean="0"/>
              <a:t>Capital Guarantee Portfolio </a:t>
            </a:r>
            <a:r>
              <a:rPr lang="en-ZA" dirty="0"/>
              <a:t>(Net)</a:t>
            </a:r>
            <a:endParaRPr lang="en-ZA" dirty="0" smtClean="0">
              <a:ea typeface="ＭＳ Ｐゴシック" pitchFamily="34" charset="-128"/>
            </a:endParaRPr>
          </a:p>
        </p:txBody>
      </p:sp>
      <p:sp>
        <p:nvSpPr>
          <p:cNvPr id="5" name="TextBox 4"/>
          <p:cNvSpPr txBox="1">
            <a:spLocks noChangeArrowheads="1"/>
          </p:cNvSpPr>
          <p:nvPr/>
        </p:nvSpPr>
        <p:spPr bwMode="auto">
          <a:xfrm>
            <a:off x="81477" y="6467998"/>
            <a:ext cx="3384550" cy="260350"/>
          </a:xfrm>
          <a:prstGeom prst="rect">
            <a:avLst/>
          </a:prstGeom>
          <a:noFill/>
          <a:ln w="9525">
            <a:noFill/>
            <a:miter lim="800000"/>
            <a:headEnd/>
            <a:tailEnd/>
          </a:ln>
        </p:spPr>
        <p:txBody>
          <a:bodyPr>
            <a:spAutoFit/>
          </a:bodyPr>
          <a:lstStyle/>
          <a:p>
            <a:r>
              <a:rPr lang="en-ZA" sz="1100" dirty="0"/>
              <a:t>Source: </a:t>
            </a:r>
            <a:r>
              <a:rPr lang="en-ZA" sz="1100" dirty="0" smtClean="0"/>
              <a:t>Alexander Forbes Asset Consultants</a:t>
            </a:r>
            <a:endParaRPr lang="en-ZA" sz="1100" dirty="0"/>
          </a:p>
        </p:txBody>
      </p:sp>
      <p:pic>
        <p:nvPicPr>
          <p:cNvPr id="3" name="Content Placeholder 2"/>
          <p:cNvPicPr>
            <a:picLocks noGrp="1" noChangeAspect="1"/>
          </p:cNvPicPr>
          <p:nvPr>
            <p:ph idx="1"/>
          </p:nvPr>
        </p:nvPicPr>
        <p:blipFill>
          <a:blip r:embed="rId2"/>
          <a:stretch>
            <a:fillRect/>
          </a:stretch>
        </p:blipFill>
        <p:spPr>
          <a:xfrm>
            <a:off x="819623" y="1209613"/>
            <a:ext cx="7504754" cy="4679723"/>
          </a:xfrm>
          <a:prstGeom prst="rect">
            <a:avLst/>
          </a:prstGeom>
        </p:spPr>
      </p:pic>
    </p:spTree>
    <p:extLst>
      <p:ext uri="{BB962C8B-B14F-4D97-AF65-F5344CB8AC3E}">
        <p14:creationId xmlns:p14="http://schemas.microsoft.com/office/powerpoint/2010/main" xmlns="" val="15275232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Member Investment Choice Framework</a:t>
            </a:r>
            <a:endParaRPr lang="en-ZA" dirty="0"/>
          </a:p>
        </p:txBody>
      </p:sp>
    </p:spTree>
    <p:extLst>
      <p:ext uri="{BB962C8B-B14F-4D97-AF65-F5344CB8AC3E}">
        <p14:creationId xmlns:p14="http://schemas.microsoft.com/office/powerpoint/2010/main" xmlns="" val="239472562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pPr eaLnBrk="1" hangingPunct="1"/>
            <a:r>
              <a:rPr lang="en-ZA" dirty="0" smtClean="0"/>
              <a:t>Shari’ah Portfolio </a:t>
            </a:r>
            <a:r>
              <a:rPr lang="en-ZA" dirty="0"/>
              <a:t>(Net)</a:t>
            </a:r>
            <a:endParaRPr lang="en-ZA" dirty="0" smtClean="0">
              <a:ea typeface="ＭＳ Ｐゴシック" pitchFamily="34" charset="-128"/>
            </a:endParaRPr>
          </a:p>
        </p:txBody>
      </p:sp>
      <p:sp>
        <p:nvSpPr>
          <p:cNvPr id="5" name="TextBox 4"/>
          <p:cNvSpPr txBox="1">
            <a:spLocks noChangeArrowheads="1"/>
          </p:cNvSpPr>
          <p:nvPr/>
        </p:nvSpPr>
        <p:spPr bwMode="auto">
          <a:xfrm>
            <a:off x="81477" y="6467998"/>
            <a:ext cx="3384550" cy="260350"/>
          </a:xfrm>
          <a:prstGeom prst="rect">
            <a:avLst/>
          </a:prstGeom>
          <a:noFill/>
          <a:ln w="9525">
            <a:noFill/>
            <a:miter lim="800000"/>
            <a:headEnd/>
            <a:tailEnd/>
          </a:ln>
        </p:spPr>
        <p:txBody>
          <a:bodyPr>
            <a:spAutoFit/>
          </a:bodyPr>
          <a:lstStyle/>
          <a:p>
            <a:r>
              <a:rPr lang="en-ZA" sz="1100" dirty="0"/>
              <a:t>Source: </a:t>
            </a:r>
            <a:r>
              <a:rPr lang="en-ZA" sz="1100" dirty="0" smtClean="0"/>
              <a:t>Alexander Forbes Asset Consultants</a:t>
            </a:r>
            <a:endParaRPr lang="en-ZA" sz="1100" dirty="0"/>
          </a:p>
        </p:txBody>
      </p:sp>
      <p:pic>
        <p:nvPicPr>
          <p:cNvPr id="3" name="Content Placeholder 2"/>
          <p:cNvPicPr>
            <a:picLocks noGrp="1" noChangeAspect="1"/>
          </p:cNvPicPr>
          <p:nvPr>
            <p:ph idx="1"/>
          </p:nvPr>
        </p:nvPicPr>
        <p:blipFill>
          <a:blip r:embed="rId2"/>
          <a:stretch>
            <a:fillRect/>
          </a:stretch>
        </p:blipFill>
        <p:spPr>
          <a:xfrm>
            <a:off x="688236" y="1205120"/>
            <a:ext cx="7693764" cy="4764110"/>
          </a:xfrm>
          <a:prstGeom prst="rect">
            <a:avLst/>
          </a:prstGeom>
        </p:spPr>
      </p:pic>
    </p:spTree>
    <p:extLst>
      <p:ext uri="{BB962C8B-B14F-4D97-AF65-F5344CB8AC3E}">
        <p14:creationId xmlns:p14="http://schemas.microsoft.com/office/powerpoint/2010/main" xmlns="" val="48010593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pPr eaLnBrk="1" hangingPunct="1"/>
            <a:r>
              <a:rPr lang="en-ZA" dirty="0" smtClean="0"/>
              <a:t>Money Market Portfolio </a:t>
            </a:r>
            <a:r>
              <a:rPr lang="en-ZA" dirty="0"/>
              <a:t>(Net)</a:t>
            </a:r>
            <a:endParaRPr lang="en-ZA" dirty="0" smtClean="0">
              <a:ea typeface="ＭＳ Ｐゴシック" pitchFamily="34" charset="-128"/>
            </a:endParaRPr>
          </a:p>
        </p:txBody>
      </p:sp>
      <p:sp>
        <p:nvSpPr>
          <p:cNvPr id="5" name="TextBox 4"/>
          <p:cNvSpPr txBox="1">
            <a:spLocks noChangeArrowheads="1"/>
          </p:cNvSpPr>
          <p:nvPr/>
        </p:nvSpPr>
        <p:spPr bwMode="auto">
          <a:xfrm>
            <a:off x="81477" y="6467998"/>
            <a:ext cx="3384550" cy="260350"/>
          </a:xfrm>
          <a:prstGeom prst="rect">
            <a:avLst/>
          </a:prstGeom>
          <a:noFill/>
          <a:ln w="9525">
            <a:noFill/>
            <a:miter lim="800000"/>
            <a:headEnd/>
            <a:tailEnd/>
          </a:ln>
        </p:spPr>
        <p:txBody>
          <a:bodyPr>
            <a:spAutoFit/>
          </a:bodyPr>
          <a:lstStyle/>
          <a:p>
            <a:r>
              <a:rPr lang="en-ZA" sz="1100" dirty="0"/>
              <a:t>Source: </a:t>
            </a:r>
            <a:r>
              <a:rPr lang="en-ZA" sz="1100" dirty="0" smtClean="0"/>
              <a:t>Alexander Forbes Asset Consultants</a:t>
            </a:r>
            <a:endParaRPr lang="en-ZA" sz="1100" dirty="0"/>
          </a:p>
        </p:txBody>
      </p:sp>
      <p:pic>
        <p:nvPicPr>
          <p:cNvPr id="3" name="Content Placeholder 2"/>
          <p:cNvPicPr>
            <a:picLocks noGrp="1" noChangeAspect="1"/>
          </p:cNvPicPr>
          <p:nvPr>
            <p:ph idx="1"/>
          </p:nvPr>
        </p:nvPicPr>
        <p:blipFill>
          <a:blip r:embed="rId2"/>
          <a:stretch>
            <a:fillRect/>
          </a:stretch>
        </p:blipFill>
        <p:spPr>
          <a:xfrm>
            <a:off x="737455" y="1268620"/>
            <a:ext cx="7657245" cy="4650474"/>
          </a:xfrm>
          <a:prstGeom prst="rect">
            <a:avLst/>
          </a:prstGeom>
        </p:spPr>
      </p:pic>
    </p:spTree>
    <p:extLst>
      <p:ext uri="{BB962C8B-B14F-4D97-AF65-F5344CB8AC3E}">
        <p14:creationId xmlns:p14="http://schemas.microsoft.com/office/powerpoint/2010/main" xmlns="" val="40510648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smtClean="0"/>
              <a:t>Thank you</a:t>
            </a:r>
          </a:p>
        </p:txBody>
      </p:sp>
      <p:sp>
        <p:nvSpPr>
          <p:cNvPr id="10243" name="Rectangle 3"/>
          <p:cNvSpPr>
            <a:spLocks noGrp="1" noChangeArrowheads="1"/>
          </p:cNvSpPr>
          <p:nvPr>
            <p:ph idx="1"/>
          </p:nvPr>
        </p:nvSpPr>
        <p:spPr/>
        <p:txBody>
          <a:bodyPr/>
          <a:lstStyle/>
          <a:p>
            <a:pPr>
              <a:lnSpc>
                <a:spcPct val="80000"/>
              </a:lnSpc>
            </a:pPr>
            <a:r>
              <a:rPr lang="en-US" sz="1400" smtClean="0"/>
              <a:t>This document has been prepared for use by clients of the Alexander Forbes Group.  Any other third party that is not a client of the Alexander Forbes Group and for whose specific use this document has not been supplied, must be aware that Alexander Forbes Group shall not be liable for any damage, loss or liability of any nature incurred by any third party and resulting from the information contained herein. The information contained herein is supplied on an "as is" basis and has not been compiled to meet any third party’s individual requirements. It is the responsibility of any third party to satisfy himself or herself, prior to relying on this information that the contents meets the third party’s individual requirements.</a:t>
            </a:r>
          </a:p>
          <a:p>
            <a:pPr>
              <a:lnSpc>
                <a:spcPct val="80000"/>
              </a:lnSpc>
            </a:pPr>
            <a:r>
              <a:rPr lang="en-US" sz="1400" smtClean="0"/>
              <a:t>Nothing in this document, when read in isolation and without professional advice, should be construed as solicitation, offer, advice, recommendation, or any other enticement to acquire or dispose of any financial product, advice or investment, or to engage in any financial transaction or investment. A third party should consult with an authorised financial advisor prior to making any financial decisions.</a:t>
            </a:r>
          </a:p>
          <a:p>
            <a:pPr>
              <a:lnSpc>
                <a:spcPct val="80000"/>
              </a:lnSpc>
            </a:pPr>
            <a:r>
              <a:rPr lang="en-US" sz="1400" smtClean="0"/>
              <a:t>Alexander Forbes has taken all reasonable steps to ensure the quality and accuracy of the contents of this document and encourages all readers to report incorrect and untrue information, subject to the right of Alexander Forbes to determine, in its sole and absolute discretion, the contents of this document.  Irrespective of the attempts by Alexander Forbes to ensure the correctness of this document, Alexander Forbes does not make any warranties or representations that the content will in all cases be true, correct or free from any errors.   In particular, certain aspects of this document might rely on or be based on information supplied to Alexander Forbes by other persons or institutions.  Alexander Forbes has attempted to ensure the accuracy of such information, but shall not be liable for any damage, loss or liability of any nature incurred by any party and resulting from the errors caused by incorrect information supplied to Alexander Forbes.</a:t>
            </a:r>
          </a:p>
          <a:p>
            <a:pPr>
              <a:lnSpc>
                <a:spcPct val="80000"/>
              </a:lnSpc>
            </a:pPr>
            <a:endParaRPr lang="en-US" sz="1400" smtClean="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381000" y="304800"/>
            <a:ext cx="8153400" cy="487362"/>
          </a:xfrm>
        </p:spPr>
        <p:txBody>
          <a:bodyPr/>
          <a:lstStyle/>
          <a:p>
            <a:pPr eaLnBrk="1" hangingPunct="1"/>
            <a:r>
              <a:rPr lang="en-US" sz="3200" dirty="0" smtClean="0">
                <a:ea typeface="ＭＳ Ｐゴシック" pitchFamily="34" charset="-128"/>
              </a:rPr>
              <a:t>Considerations for Members</a:t>
            </a:r>
            <a:endParaRPr lang="en-ZA" sz="3200" dirty="0" smtClean="0">
              <a:ea typeface="ＭＳ Ｐゴシック" pitchFamily="34" charset="-128"/>
            </a:endParaRPr>
          </a:p>
        </p:txBody>
      </p:sp>
      <p:sp>
        <p:nvSpPr>
          <p:cNvPr id="48131" name="Content Placeholder 2"/>
          <p:cNvSpPr>
            <a:spLocks noGrp="1"/>
          </p:cNvSpPr>
          <p:nvPr>
            <p:ph idx="1"/>
          </p:nvPr>
        </p:nvSpPr>
        <p:spPr>
          <a:xfrm>
            <a:off x="304800" y="1246306"/>
            <a:ext cx="8534400" cy="4484538"/>
          </a:xfrm>
        </p:spPr>
        <p:txBody>
          <a:bodyPr>
            <a:normAutofit fontScale="92500" lnSpcReduction="20000"/>
          </a:bodyPr>
          <a:lstStyle/>
          <a:p>
            <a:pPr marL="465138" indent="-465138" eaLnBrk="1" hangingPunct="1">
              <a:buFont typeface="Wingdings" pitchFamily="2" charset="2"/>
              <a:buChar char="§"/>
            </a:pPr>
            <a:r>
              <a:rPr lang="en-US" sz="2400" dirty="0" smtClean="0">
                <a:ea typeface="ＭＳ Ｐゴシック" pitchFamily="34" charset="-128"/>
              </a:rPr>
              <a:t>Investment horizon - i.e. duration of membership of the Fund </a:t>
            </a:r>
          </a:p>
          <a:p>
            <a:pPr marL="465138" indent="-465138" eaLnBrk="1" hangingPunct="1">
              <a:buFont typeface="Wingdings" pitchFamily="2" charset="2"/>
              <a:buChar char="§"/>
            </a:pPr>
            <a:endParaRPr lang="en-US" sz="1200" dirty="0" smtClean="0">
              <a:ea typeface="ＭＳ Ｐゴシック" pitchFamily="34" charset="-128"/>
            </a:endParaRPr>
          </a:p>
          <a:p>
            <a:pPr marL="465138" indent="-465138" eaLnBrk="1" hangingPunct="1">
              <a:buFont typeface="Wingdings" pitchFamily="2" charset="2"/>
              <a:buChar char="§"/>
            </a:pPr>
            <a:endParaRPr lang="en-US" sz="1200" dirty="0" smtClean="0">
              <a:ea typeface="ＭＳ Ｐゴシック" pitchFamily="34" charset="-128"/>
            </a:endParaRPr>
          </a:p>
          <a:p>
            <a:pPr marL="865188" lvl="1" indent="-465138" eaLnBrk="1" hangingPunct="1"/>
            <a:r>
              <a:rPr lang="en-US" sz="2200" dirty="0" smtClean="0">
                <a:ea typeface="ＭＳ Ｐゴシック" pitchFamily="34" charset="-128"/>
              </a:rPr>
              <a:t>Retirement age</a:t>
            </a:r>
          </a:p>
          <a:p>
            <a:pPr marL="465138" indent="-465138" eaLnBrk="1" hangingPunct="1">
              <a:buFont typeface="Wingdings" pitchFamily="2" charset="2"/>
              <a:buChar char="§"/>
            </a:pPr>
            <a:endParaRPr lang="en-US" sz="1400" dirty="0" smtClean="0">
              <a:ea typeface="ＭＳ Ｐゴシック" pitchFamily="34" charset="-128"/>
            </a:endParaRPr>
          </a:p>
          <a:p>
            <a:pPr marL="865188" lvl="1" indent="-465138" eaLnBrk="1" hangingPunct="1"/>
            <a:r>
              <a:rPr lang="en-US" sz="2200" dirty="0" smtClean="0">
                <a:ea typeface="ＭＳ Ｐゴシック" pitchFamily="34" charset="-128"/>
              </a:rPr>
              <a:t>Contributions</a:t>
            </a:r>
          </a:p>
          <a:p>
            <a:pPr marL="465138" indent="-465138" eaLnBrk="1" hangingPunct="1">
              <a:buFont typeface="Wingdings" pitchFamily="2" charset="2"/>
              <a:buChar char="§"/>
            </a:pPr>
            <a:endParaRPr lang="en-US" sz="1200" dirty="0" smtClean="0">
              <a:ea typeface="ＭＳ Ｐゴシック" pitchFamily="34" charset="-128"/>
            </a:endParaRPr>
          </a:p>
          <a:p>
            <a:pPr marL="865188" lvl="1" indent="-465138" eaLnBrk="1" hangingPunct="1"/>
            <a:r>
              <a:rPr lang="en-US" sz="2200" dirty="0" smtClean="0">
                <a:ea typeface="ＭＳ Ｐゴシック" pitchFamily="34" charset="-128"/>
              </a:rPr>
              <a:t>Investment returns</a:t>
            </a:r>
          </a:p>
          <a:p>
            <a:pPr marL="465138" indent="-465138" eaLnBrk="1" hangingPunct="1">
              <a:buFont typeface="Wingdings" pitchFamily="2" charset="2"/>
              <a:buChar char="§"/>
            </a:pPr>
            <a:endParaRPr lang="en-US" sz="1200" dirty="0" smtClean="0">
              <a:ea typeface="ＭＳ Ｐゴシック" pitchFamily="34" charset="-128"/>
            </a:endParaRPr>
          </a:p>
          <a:p>
            <a:pPr marL="865188" lvl="1" indent="-465138" eaLnBrk="1" hangingPunct="1"/>
            <a:r>
              <a:rPr lang="en-US" sz="2200" dirty="0" smtClean="0">
                <a:ea typeface="ＭＳ Ｐゴシック" pitchFamily="34" charset="-128"/>
              </a:rPr>
              <a:t>Savings outside of the Fund</a:t>
            </a:r>
          </a:p>
          <a:p>
            <a:pPr marL="465138" indent="-465138" eaLnBrk="1" hangingPunct="1">
              <a:buFont typeface="Wingdings" pitchFamily="2" charset="2"/>
              <a:buChar char="§"/>
            </a:pPr>
            <a:endParaRPr lang="en-US" sz="1200" dirty="0" smtClean="0">
              <a:ea typeface="ＭＳ Ｐゴシック" pitchFamily="34" charset="-128"/>
            </a:endParaRPr>
          </a:p>
          <a:p>
            <a:pPr marL="865188" lvl="1" indent="-465138" eaLnBrk="1" hangingPunct="1"/>
            <a:r>
              <a:rPr lang="en-US" sz="2200" dirty="0" smtClean="0">
                <a:ea typeface="ＭＳ Ｐゴシック" pitchFamily="34" charset="-128"/>
              </a:rPr>
              <a:t>Tolerance for investment risk</a:t>
            </a:r>
          </a:p>
          <a:p>
            <a:pPr marL="465138" indent="-465138" eaLnBrk="1" hangingPunct="1">
              <a:buFont typeface="Wingdings" pitchFamily="2" charset="2"/>
              <a:buChar char="§"/>
            </a:pPr>
            <a:endParaRPr lang="en-US" sz="1200" dirty="0" smtClean="0">
              <a:ea typeface="ＭＳ Ｐゴシック" pitchFamily="34" charset="-128"/>
            </a:endParaRPr>
          </a:p>
          <a:p>
            <a:pPr marL="865188" lvl="1" indent="-465138" eaLnBrk="1" hangingPunct="1"/>
            <a:r>
              <a:rPr lang="en-US" sz="2200" dirty="0" smtClean="0">
                <a:ea typeface="ＭＳ Ｐゴシック" pitchFamily="34" charset="-128"/>
              </a:rPr>
              <a:t>Ability and / or willingness to make one’s own investment decisions / choice</a:t>
            </a:r>
            <a:endParaRPr lang="en-ZA" sz="2200" dirty="0" smtClean="0">
              <a:ea typeface="ＭＳ Ｐゴシック" pitchFamily="34" charset="-128"/>
            </a:endParaRPr>
          </a:p>
          <a:p>
            <a:pPr marL="865188" lvl="1" indent="-465138" eaLnBrk="1" hangingPunct="1"/>
            <a:endParaRPr lang="en-ZA" sz="1200" dirty="0" smtClean="0">
              <a:ea typeface="ＭＳ Ｐゴシック" pitchFamily="34" charset="-128"/>
            </a:endParaRPr>
          </a:p>
          <a:p>
            <a:pPr marL="865188" lvl="1" indent="-465138" eaLnBrk="1" hangingPunct="1"/>
            <a:r>
              <a:rPr lang="en-ZA" sz="2200" dirty="0" smtClean="0">
                <a:ea typeface="ＭＳ Ｐゴシック" pitchFamily="34" charset="-128"/>
              </a:rPr>
              <a:t>Post – retirement investment strategy</a:t>
            </a:r>
            <a:endParaRPr lang="en-US" sz="2200" dirty="0" smtClean="0">
              <a:ea typeface="ＭＳ Ｐゴシック" pitchFamily="3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p:txBody>
          <a:bodyPr/>
          <a:lstStyle/>
          <a:p>
            <a:pPr eaLnBrk="1" hangingPunct="1"/>
            <a:r>
              <a:rPr lang="en-US" sz="3200" smtClean="0">
                <a:ea typeface="ＭＳ Ｐゴシック" pitchFamily="34" charset="-128"/>
              </a:rPr>
              <a:t>LifeStage Model – Default / Trustee Choice</a:t>
            </a:r>
            <a:endParaRPr lang="en-ZA" sz="3200" dirty="0" smtClean="0">
              <a:ea typeface="ＭＳ Ｐゴシック" pitchFamily="34" charset="-128"/>
            </a:endParaRPr>
          </a:p>
        </p:txBody>
      </p:sp>
      <p:sp>
        <p:nvSpPr>
          <p:cNvPr id="3" name="Content Placeholder 2"/>
          <p:cNvSpPr>
            <a:spLocks noGrp="1"/>
          </p:cNvSpPr>
          <p:nvPr>
            <p:ph idx="1"/>
          </p:nvPr>
        </p:nvSpPr>
        <p:spPr>
          <a:xfrm>
            <a:off x="304800" y="1143000"/>
            <a:ext cx="8534400" cy="5094838"/>
          </a:xfrm>
        </p:spPr>
        <p:txBody>
          <a:bodyPr>
            <a:normAutofit fontScale="77500" lnSpcReduction="20000"/>
          </a:bodyPr>
          <a:lstStyle/>
          <a:p>
            <a:pPr marL="465138" indent="-465138" eaLnBrk="1" hangingPunct="1">
              <a:lnSpc>
                <a:spcPct val="80000"/>
              </a:lnSpc>
              <a:buFont typeface="Wingdings" pitchFamily="2" charset="2"/>
              <a:buChar char="§"/>
              <a:defRPr/>
            </a:pPr>
            <a:r>
              <a:rPr lang="en-US" sz="2400" dirty="0" smtClean="0">
                <a:solidFill>
                  <a:srgbClr val="000000"/>
                </a:solidFill>
                <a:cs typeface="Arial"/>
              </a:rPr>
              <a:t>Based on the assumption that younger members can accept </a:t>
            </a:r>
          </a:p>
          <a:p>
            <a:pPr marL="465138" indent="-465138" eaLnBrk="1" hangingPunct="1">
              <a:lnSpc>
                <a:spcPct val="80000"/>
              </a:lnSpc>
              <a:buNone/>
              <a:defRPr/>
            </a:pPr>
            <a:r>
              <a:rPr lang="en-US" sz="2400" dirty="0" smtClean="0">
                <a:solidFill>
                  <a:srgbClr val="000000"/>
                </a:solidFill>
                <a:cs typeface="Arial"/>
              </a:rPr>
              <a:t>	more risk due to their long investment time horizon</a:t>
            </a:r>
          </a:p>
          <a:p>
            <a:pPr marL="465138" indent="-465138" eaLnBrk="1" hangingPunct="1">
              <a:lnSpc>
                <a:spcPct val="80000"/>
              </a:lnSpc>
              <a:buFont typeface="Wingdings" pitchFamily="2" charset="2"/>
              <a:buChar char="§"/>
              <a:defRPr/>
            </a:pPr>
            <a:endParaRPr lang="en-US" sz="2400" dirty="0" smtClean="0">
              <a:solidFill>
                <a:srgbClr val="000000"/>
              </a:solidFill>
              <a:cs typeface="Arial"/>
            </a:endParaRPr>
          </a:p>
          <a:p>
            <a:pPr marL="465138" indent="-465138" eaLnBrk="1" hangingPunct="1">
              <a:lnSpc>
                <a:spcPct val="80000"/>
              </a:lnSpc>
              <a:buFont typeface="Wingdings" pitchFamily="2" charset="2"/>
              <a:buChar char="§"/>
              <a:defRPr/>
            </a:pPr>
            <a:r>
              <a:rPr lang="en-US" sz="2400" dirty="0" smtClean="0">
                <a:solidFill>
                  <a:srgbClr val="000000"/>
                </a:solidFill>
                <a:cs typeface="Arial"/>
              </a:rPr>
              <a:t>As a member ages, his/her risk is reduced by reducing their</a:t>
            </a:r>
          </a:p>
          <a:p>
            <a:pPr marL="465138" indent="-465138" eaLnBrk="1" hangingPunct="1">
              <a:lnSpc>
                <a:spcPct val="80000"/>
              </a:lnSpc>
              <a:buNone/>
              <a:defRPr/>
            </a:pPr>
            <a:r>
              <a:rPr lang="en-US" sz="2400" dirty="0" smtClean="0">
                <a:solidFill>
                  <a:srgbClr val="000000"/>
                </a:solidFill>
                <a:cs typeface="Arial"/>
              </a:rPr>
              <a:t>	equity exposure</a:t>
            </a:r>
          </a:p>
          <a:p>
            <a:pPr marL="465138" indent="-465138" eaLnBrk="1" hangingPunct="1">
              <a:lnSpc>
                <a:spcPct val="80000"/>
              </a:lnSpc>
              <a:buFont typeface="Wingdings" pitchFamily="2" charset="2"/>
              <a:buChar char="§"/>
              <a:defRPr/>
            </a:pPr>
            <a:endParaRPr lang="en-US" sz="2400" dirty="0" smtClean="0">
              <a:solidFill>
                <a:srgbClr val="000000"/>
              </a:solidFill>
              <a:cs typeface="Arial"/>
            </a:endParaRPr>
          </a:p>
          <a:p>
            <a:pPr marL="465138" indent="-465138" eaLnBrk="1" hangingPunct="1">
              <a:lnSpc>
                <a:spcPct val="80000"/>
              </a:lnSpc>
              <a:buFont typeface="Wingdings" pitchFamily="2" charset="2"/>
              <a:buChar char="§"/>
              <a:defRPr/>
            </a:pPr>
            <a:r>
              <a:rPr lang="en-US" sz="2400" dirty="0" smtClean="0">
                <a:solidFill>
                  <a:srgbClr val="000000"/>
                </a:solidFill>
                <a:cs typeface="Arial"/>
              </a:rPr>
              <a:t>Portfolio suitable for members who do not wish to make their own </a:t>
            </a:r>
          </a:p>
          <a:p>
            <a:pPr marL="465138" indent="-465138" eaLnBrk="1" hangingPunct="1">
              <a:lnSpc>
                <a:spcPct val="80000"/>
              </a:lnSpc>
              <a:buNone/>
              <a:defRPr/>
            </a:pPr>
            <a:r>
              <a:rPr lang="en-US" sz="2400" dirty="0" smtClean="0">
                <a:solidFill>
                  <a:srgbClr val="000000"/>
                </a:solidFill>
                <a:cs typeface="Arial"/>
              </a:rPr>
              <a:t>	investment choice </a:t>
            </a:r>
          </a:p>
          <a:p>
            <a:pPr marL="465138" indent="-465138" eaLnBrk="1" hangingPunct="1">
              <a:lnSpc>
                <a:spcPct val="80000"/>
              </a:lnSpc>
              <a:buFont typeface="Wingdings" pitchFamily="2" charset="2"/>
              <a:buChar char="§"/>
              <a:defRPr/>
            </a:pPr>
            <a:endParaRPr lang="en-US" sz="2400" dirty="0" smtClean="0">
              <a:solidFill>
                <a:srgbClr val="000000"/>
              </a:solidFill>
              <a:cs typeface="Arial"/>
            </a:endParaRPr>
          </a:p>
          <a:p>
            <a:pPr marL="465138" indent="-465138" eaLnBrk="1" hangingPunct="1">
              <a:defRPr/>
            </a:pPr>
            <a:r>
              <a:rPr lang="en-US" sz="2400" dirty="0" smtClean="0">
                <a:solidFill>
                  <a:srgbClr val="000000"/>
                </a:solidFill>
                <a:cs typeface="Arial"/>
              </a:rPr>
              <a:t>Trustees responsible for selecting and monitoring the investment  managers and portfolios, as well as the structure of the Lifestage model</a:t>
            </a:r>
          </a:p>
          <a:p>
            <a:pPr marL="465138" indent="-465138" eaLnBrk="1" hangingPunct="1">
              <a:defRPr/>
            </a:pPr>
            <a:endParaRPr lang="en-US" sz="2400" dirty="0" smtClean="0">
              <a:solidFill>
                <a:srgbClr val="000000"/>
              </a:solidFill>
              <a:cs typeface="Arial"/>
            </a:endParaRPr>
          </a:p>
          <a:p>
            <a:pPr marL="465138" indent="-465138" eaLnBrk="1" hangingPunct="1">
              <a:defRPr/>
            </a:pPr>
            <a:r>
              <a:rPr lang="en-US" sz="2400" dirty="0" smtClean="0">
                <a:solidFill>
                  <a:srgbClr val="000000"/>
                </a:solidFill>
                <a:cs typeface="Arial"/>
              </a:rPr>
              <a:t>Default portfolio is the Lifestage Portfolio – represents Trustees’ best investment view</a:t>
            </a:r>
          </a:p>
          <a:p>
            <a:pPr marL="465138" indent="-465138" eaLnBrk="1" hangingPunct="1">
              <a:defRPr/>
            </a:pPr>
            <a:endParaRPr lang="en-US" sz="2400" dirty="0" smtClean="0">
              <a:solidFill>
                <a:srgbClr val="000000"/>
              </a:solidFill>
              <a:cs typeface="Arial"/>
            </a:endParaRPr>
          </a:p>
          <a:p>
            <a:pPr marL="465138" indent="-465138" eaLnBrk="1" hangingPunct="1">
              <a:defRPr/>
            </a:pPr>
            <a:r>
              <a:rPr lang="en-US" sz="2400" dirty="0" smtClean="0">
                <a:solidFill>
                  <a:srgbClr val="000000"/>
                </a:solidFill>
                <a:cs typeface="Arial"/>
              </a:rPr>
              <a:t>Portfolio restructuring in terms of member’s age takes place automatically on an annual basis</a:t>
            </a:r>
          </a:p>
          <a:p>
            <a:pPr marL="465138" indent="-465138" eaLnBrk="1" hangingPunct="1">
              <a:defRPr/>
            </a:pPr>
            <a:endParaRPr lang="en-US" sz="2400" dirty="0" smtClean="0">
              <a:solidFill>
                <a:srgbClr val="000000"/>
              </a:solidFill>
              <a:cs typeface="Arial"/>
            </a:endParaRPr>
          </a:p>
          <a:p>
            <a:pPr marL="465138" indent="-465138" eaLnBrk="1" hangingPunct="1">
              <a:defRPr/>
            </a:pPr>
            <a:r>
              <a:rPr lang="en-US" sz="2400" dirty="0" smtClean="0">
                <a:solidFill>
                  <a:srgbClr val="000000"/>
                </a:solidFill>
                <a:cs typeface="Arial"/>
              </a:rPr>
              <a:t>Alignment with post – retirement investment strategy</a:t>
            </a:r>
          </a:p>
          <a:p>
            <a:pPr marL="465138" indent="-465138" eaLnBrk="1" hangingPunct="1">
              <a:defRPr/>
            </a:pPr>
            <a:endParaRPr lang="en-US" sz="2400" dirty="0" smtClean="0">
              <a:solidFill>
                <a:srgbClr val="000000"/>
              </a:solidFill>
              <a:cs typeface="Arial"/>
            </a:endParaRPr>
          </a:p>
          <a:p>
            <a:pPr marL="465138" indent="-465138" eaLnBrk="1" hangingPunct="1">
              <a:defRPr/>
            </a:pPr>
            <a:endParaRPr lang="en-US" sz="2400" dirty="0" smtClean="0">
              <a:solidFill>
                <a:srgbClr val="000000"/>
              </a:solidFill>
              <a:cs typeface="Arial"/>
            </a:endParaRPr>
          </a:p>
          <a:p>
            <a:pPr marL="465138" indent="-465138" eaLnBrk="1" hangingPunct="1">
              <a:lnSpc>
                <a:spcPct val="80000"/>
              </a:lnSpc>
              <a:buFont typeface="Wingdings" pitchFamily="2" charset="2"/>
              <a:buChar char="§"/>
              <a:defRPr/>
            </a:pPr>
            <a:endParaRPr lang="en-US" sz="2400" dirty="0" smtClean="0">
              <a:solidFill>
                <a:srgbClr val="000000"/>
              </a:solidFill>
              <a:cs typeface="Arial"/>
            </a:endParaRPr>
          </a:p>
          <a:p>
            <a:pPr eaLnBrk="1" hangingPunct="1">
              <a:defRPr/>
            </a:pPr>
            <a:endParaRPr lang="en-ZA"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0" y="0"/>
            <a:ext cx="9144000" cy="1143000"/>
          </a:xfrm>
        </p:spPr>
        <p:txBody>
          <a:bodyPr/>
          <a:lstStyle/>
          <a:p>
            <a:pPr eaLnBrk="1" hangingPunct="1"/>
            <a:r>
              <a:rPr lang="en-US" sz="3200" dirty="0" smtClean="0">
                <a:ea typeface="ＭＳ Ｐゴシック" pitchFamily="34" charset="-128"/>
              </a:rPr>
              <a:t>  Risk-Return Profile</a:t>
            </a:r>
          </a:p>
        </p:txBody>
      </p:sp>
      <p:sp>
        <p:nvSpPr>
          <p:cNvPr id="46083" name="Rectangle 3"/>
          <p:cNvSpPr>
            <a:spLocks noChangeArrowheads="1"/>
          </p:cNvSpPr>
          <p:nvPr/>
        </p:nvSpPr>
        <p:spPr bwMode="auto">
          <a:xfrm>
            <a:off x="76200" y="2309813"/>
            <a:ext cx="9144000" cy="0"/>
          </a:xfrm>
          <a:prstGeom prst="rect">
            <a:avLst/>
          </a:prstGeom>
          <a:noFill/>
          <a:ln w="9525">
            <a:noFill/>
            <a:miter lim="800000"/>
            <a:headEnd/>
            <a:tailEnd/>
          </a:ln>
        </p:spPr>
        <p:txBody>
          <a:bodyPr wrap="none" anchor="ctr">
            <a:spAutoFit/>
          </a:bodyPr>
          <a:lstStyle/>
          <a:p>
            <a:pPr>
              <a:tabLst>
                <a:tab pos="457200" algn="r"/>
                <a:tab pos="2636838" algn="ctr"/>
                <a:tab pos="5273675" algn="r"/>
              </a:tabLst>
            </a:pPr>
            <a:endParaRPr lang="en-US" dirty="0"/>
          </a:p>
        </p:txBody>
      </p:sp>
      <p:sp>
        <p:nvSpPr>
          <p:cNvPr id="46084" name="Rectangle 4"/>
          <p:cNvSpPr>
            <a:spLocks noChangeArrowheads="1"/>
          </p:cNvSpPr>
          <p:nvPr/>
        </p:nvSpPr>
        <p:spPr bwMode="auto">
          <a:xfrm>
            <a:off x="76200" y="2309813"/>
            <a:ext cx="9144000" cy="0"/>
          </a:xfrm>
          <a:prstGeom prst="rect">
            <a:avLst/>
          </a:prstGeom>
          <a:noFill/>
          <a:ln w="9525">
            <a:noFill/>
            <a:miter lim="800000"/>
            <a:headEnd/>
            <a:tailEnd/>
          </a:ln>
        </p:spPr>
        <p:txBody>
          <a:bodyPr wrap="none" lIns="228528" tIns="0" rIns="929982" bIns="0" anchor="ctr">
            <a:spAutoFit/>
          </a:bodyPr>
          <a:lstStyle/>
          <a:p>
            <a:pPr>
              <a:tabLst>
                <a:tab pos="457200" algn="r"/>
                <a:tab pos="2636838" algn="ctr"/>
                <a:tab pos="5273675" algn="r"/>
              </a:tabLst>
            </a:pPr>
            <a:endParaRPr lang="en-US" dirty="0"/>
          </a:p>
        </p:txBody>
      </p:sp>
      <p:sp>
        <p:nvSpPr>
          <p:cNvPr id="46085" name="Rectangle 5"/>
          <p:cNvSpPr>
            <a:spLocks noChangeArrowheads="1"/>
          </p:cNvSpPr>
          <p:nvPr/>
        </p:nvSpPr>
        <p:spPr bwMode="auto">
          <a:xfrm>
            <a:off x="76200" y="2309813"/>
            <a:ext cx="9144000" cy="0"/>
          </a:xfrm>
          <a:prstGeom prst="rect">
            <a:avLst/>
          </a:prstGeom>
          <a:noFill/>
          <a:ln w="9525">
            <a:noFill/>
            <a:miter lim="800000"/>
            <a:headEnd/>
            <a:tailEnd/>
          </a:ln>
        </p:spPr>
        <p:txBody>
          <a:bodyPr wrap="none" lIns="228528" tIns="0" rIns="929982" bIns="0" anchor="ctr">
            <a:spAutoFit/>
          </a:bodyPr>
          <a:lstStyle/>
          <a:p>
            <a:endParaRPr lang="en-US" dirty="0"/>
          </a:p>
        </p:txBody>
      </p:sp>
      <p:sp>
        <p:nvSpPr>
          <p:cNvPr id="46086" name="Rectangle 6"/>
          <p:cNvSpPr>
            <a:spLocks noChangeArrowheads="1"/>
          </p:cNvSpPr>
          <p:nvPr/>
        </p:nvSpPr>
        <p:spPr bwMode="auto">
          <a:xfrm>
            <a:off x="76200" y="2309813"/>
            <a:ext cx="9144000" cy="0"/>
          </a:xfrm>
          <a:prstGeom prst="rect">
            <a:avLst/>
          </a:prstGeom>
          <a:noFill/>
          <a:ln w="9525">
            <a:noFill/>
            <a:miter lim="800000"/>
            <a:headEnd/>
            <a:tailEnd/>
          </a:ln>
        </p:spPr>
        <p:txBody>
          <a:bodyPr wrap="none" lIns="228528" tIns="0" rIns="929982" bIns="0" anchor="ctr">
            <a:spAutoFit/>
          </a:bodyPr>
          <a:lstStyle/>
          <a:p>
            <a:endParaRPr lang="en-US" dirty="0"/>
          </a:p>
        </p:txBody>
      </p:sp>
      <p:sp>
        <p:nvSpPr>
          <p:cNvPr id="46087" name="Line 7"/>
          <p:cNvSpPr>
            <a:spLocks noChangeShapeType="1"/>
          </p:cNvSpPr>
          <p:nvPr/>
        </p:nvSpPr>
        <p:spPr bwMode="auto">
          <a:xfrm flipH="1" flipV="1">
            <a:off x="1571625" y="1285875"/>
            <a:ext cx="47625" cy="4214813"/>
          </a:xfrm>
          <a:prstGeom prst="line">
            <a:avLst/>
          </a:prstGeom>
          <a:noFill/>
          <a:ln w="22225">
            <a:solidFill>
              <a:srgbClr val="000000"/>
            </a:solidFill>
            <a:round/>
            <a:headEnd/>
            <a:tailEnd type="triangle" w="med" len="med"/>
          </a:ln>
        </p:spPr>
        <p:txBody>
          <a:bodyPr/>
          <a:lstStyle/>
          <a:p>
            <a:endParaRPr lang="en-ZA" dirty="0"/>
          </a:p>
        </p:txBody>
      </p:sp>
      <p:sp>
        <p:nvSpPr>
          <p:cNvPr id="46088" name="Line 8"/>
          <p:cNvSpPr>
            <a:spLocks noChangeShapeType="1"/>
          </p:cNvSpPr>
          <p:nvPr/>
        </p:nvSpPr>
        <p:spPr bwMode="auto">
          <a:xfrm>
            <a:off x="1619250" y="5516563"/>
            <a:ext cx="5761038" cy="0"/>
          </a:xfrm>
          <a:prstGeom prst="line">
            <a:avLst/>
          </a:prstGeom>
          <a:noFill/>
          <a:ln w="22225">
            <a:solidFill>
              <a:srgbClr val="000000"/>
            </a:solidFill>
            <a:round/>
            <a:headEnd/>
            <a:tailEnd type="triangle" w="med" len="med"/>
          </a:ln>
        </p:spPr>
        <p:txBody>
          <a:bodyPr/>
          <a:lstStyle/>
          <a:p>
            <a:endParaRPr lang="en-ZA" dirty="0"/>
          </a:p>
        </p:txBody>
      </p:sp>
      <p:sp>
        <p:nvSpPr>
          <p:cNvPr id="46089" name="Freeform 9"/>
          <p:cNvSpPr>
            <a:spLocks/>
          </p:cNvSpPr>
          <p:nvPr/>
        </p:nvSpPr>
        <p:spPr bwMode="auto">
          <a:xfrm>
            <a:off x="2195513" y="2205038"/>
            <a:ext cx="3816350" cy="2692400"/>
          </a:xfrm>
          <a:custGeom>
            <a:avLst/>
            <a:gdLst>
              <a:gd name="T0" fmla="*/ 0 w 3420"/>
              <a:gd name="T1" fmla="*/ 2147483647 h 3060"/>
              <a:gd name="T2" fmla="*/ 2147483647 w 3420"/>
              <a:gd name="T3" fmla="*/ 2147483647 h 3060"/>
              <a:gd name="T4" fmla="*/ 2147483647 w 3420"/>
              <a:gd name="T5" fmla="*/ 0 h 3060"/>
              <a:gd name="T6" fmla="*/ 0 60000 65536"/>
              <a:gd name="T7" fmla="*/ 0 60000 65536"/>
              <a:gd name="T8" fmla="*/ 0 60000 65536"/>
              <a:gd name="T9" fmla="*/ 0 w 3420"/>
              <a:gd name="T10" fmla="*/ 0 h 3060"/>
              <a:gd name="T11" fmla="*/ 3420 w 3420"/>
              <a:gd name="T12" fmla="*/ 3060 h 3060"/>
            </a:gdLst>
            <a:ahLst/>
            <a:cxnLst>
              <a:cxn ang="T6">
                <a:pos x="T0" y="T1"/>
              </a:cxn>
              <a:cxn ang="T7">
                <a:pos x="T2" y="T3"/>
              </a:cxn>
              <a:cxn ang="T8">
                <a:pos x="T4" y="T5"/>
              </a:cxn>
            </a:cxnLst>
            <a:rect l="T9" t="T10" r="T11" b="T12"/>
            <a:pathLst>
              <a:path w="3420" h="3060">
                <a:moveTo>
                  <a:pt x="0" y="3060"/>
                </a:moveTo>
                <a:cubicBezTo>
                  <a:pt x="525" y="2145"/>
                  <a:pt x="1050" y="1230"/>
                  <a:pt x="1620" y="720"/>
                </a:cubicBezTo>
                <a:cubicBezTo>
                  <a:pt x="2190" y="210"/>
                  <a:pt x="3090" y="120"/>
                  <a:pt x="3420" y="0"/>
                </a:cubicBezTo>
              </a:path>
            </a:pathLst>
          </a:custGeom>
          <a:noFill/>
          <a:ln w="22225">
            <a:solidFill>
              <a:srgbClr val="000000"/>
            </a:solidFill>
            <a:round/>
            <a:headEnd/>
            <a:tailEnd/>
          </a:ln>
        </p:spPr>
        <p:txBody>
          <a:bodyPr/>
          <a:lstStyle/>
          <a:p>
            <a:endParaRPr lang="en-ZA" dirty="0"/>
          </a:p>
        </p:txBody>
      </p:sp>
      <p:sp>
        <p:nvSpPr>
          <p:cNvPr id="46090" name="Oval 10"/>
          <p:cNvSpPr>
            <a:spLocks noChangeArrowheads="1"/>
          </p:cNvSpPr>
          <p:nvPr/>
        </p:nvSpPr>
        <p:spPr bwMode="auto">
          <a:xfrm>
            <a:off x="5940425" y="2133600"/>
            <a:ext cx="114300" cy="114300"/>
          </a:xfrm>
          <a:prstGeom prst="ellipse">
            <a:avLst/>
          </a:prstGeom>
          <a:solidFill>
            <a:srgbClr val="FF0000"/>
          </a:solidFill>
          <a:ln w="9525">
            <a:solidFill>
              <a:srgbClr val="000000"/>
            </a:solidFill>
            <a:round/>
            <a:headEnd/>
            <a:tailEnd/>
          </a:ln>
        </p:spPr>
        <p:txBody>
          <a:bodyPr/>
          <a:lstStyle/>
          <a:p>
            <a:endParaRPr lang="en-ZA" dirty="0"/>
          </a:p>
        </p:txBody>
      </p:sp>
      <p:sp>
        <p:nvSpPr>
          <p:cNvPr id="46091" name="Oval 11"/>
          <p:cNvSpPr>
            <a:spLocks noChangeArrowheads="1"/>
          </p:cNvSpPr>
          <p:nvPr/>
        </p:nvSpPr>
        <p:spPr bwMode="auto">
          <a:xfrm>
            <a:off x="4807214" y="2379994"/>
            <a:ext cx="114300" cy="114300"/>
          </a:xfrm>
          <a:prstGeom prst="ellipse">
            <a:avLst/>
          </a:prstGeom>
          <a:solidFill>
            <a:srgbClr val="FF0000"/>
          </a:solidFill>
          <a:ln w="9525">
            <a:solidFill>
              <a:srgbClr val="000000"/>
            </a:solidFill>
            <a:round/>
            <a:headEnd/>
            <a:tailEnd/>
          </a:ln>
        </p:spPr>
        <p:txBody>
          <a:bodyPr/>
          <a:lstStyle/>
          <a:p>
            <a:endParaRPr lang="en-ZA" dirty="0"/>
          </a:p>
        </p:txBody>
      </p:sp>
      <p:sp>
        <p:nvSpPr>
          <p:cNvPr id="46092" name="Oval 12"/>
          <p:cNvSpPr>
            <a:spLocks noChangeArrowheads="1"/>
          </p:cNvSpPr>
          <p:nvPr/>
        </p:nvSpPr>
        <p:spPr bwMode="auto">
          <a:xfrm>
            <a:off x="2995680" y="3737216"/>
            <a:ext cx="114300" cy="114300"/>
          </a:xfrm>
          <a:prstGeom prst="ellipse">
            <a:avLst/>
          </a:prstGeom>
          <a:solidFill>
            <a:srgbClr val="FF0000"/>
          </a:solidFill>
          <a:ln w="9525">
            <a:solidFill>
              <a:srgbClr val="000000"/>
            </a:solidFill>
            <a:round/>
            <a:headEnd/>
            <a:tailEnd/>
          </a:ln>
        </p:spPr>
        <p:txBody>
          <a:bodyPr/>
          <a:lstStyle/>
          <a:p>
            <a:endParaRPr lang="en-ZA" dirty="0"/>
          </a:p>
        </p:txBody>
      </p:sp>
      <p:sp>
        <p:nvSpPr>
          <p:cNvPr id="46093" name="Oval 13"/>
          <p:cNvSpPr>
            <a:spLocks noChangeArrowheads="1"/>
          </p:cNvSpPr>
          <p:nvPr/>
        </p:nvSpPr>
        <p:spPr bwMode="auto">
          <a:xfrm>
            <a:off x="2124075" y="4797425"/>
            <a:ext cx="114300" cy="114300"/>
          </a:xfrm>
          <a:prstGeom prst="ellipse">
            <a:avLst/>
          </a:prstGeom>
          <a:solidFill>
            <a:srgbClr val="FF0000"/>
          </a:solidFill>
          <a:ln w="9525">
            <a:solidFill>
              <a:srgbClr val="000000"/>
            </a:solidFill>
            <a:round/>
            <a:headEnd/>
            <a:tailEnd/>
          </a:ln>
        </p:spPr>
        <p:txBody>
          <a:bodyPr/>
          <a:lstStyle/>
          <a:p>
            <a:endParaRPr lang="en-ZA" dirty="0"/>
          </a:p>
        </p:txBody>
      </p:sp>
      <p:sp>
        <p:nvSpPr>
          <p:cNvPr id="46094" name="Oval 14"/>
          <p:cNvSpPr>
            <a:spLocks noChangeArrowheads="1"/>
          </p:cNvSpPr>
          <p:nvPr/>
        </p:nvSpPr>
        <p:spPr bwMode="auto">
          <a:xfrm>
            <a:off x="3492500" y="3141663"/>
            <a:ext cx="114300" cy="114300"/>
          </a:xfrm>
          <a:prstGeom prst="ellipse">
            <a:avLst/>
          </a:prstGeom>
          <a:solidFill>
            <a:srgbClr val="FF0000"/>
          </a:solidFill>
          <a:ln w="9525">
            <a:solidFill>
              <a:srgbClr val="000000"/>
            </a:solidFill>
            <a:round/>
            <a:headEnd/>
            <a:tailEnd/>
          </a:ln>
        </p:spPr>
        <p:txBody>
          <a:bodyPr/>
          <a:lstStyle/>
          <a:p>
            <a:endParaRPr lang="en-ZA" dirty="0"/>
          </a:p>
        </p:txBody>
      </p:sp>
      <p:sp>
        <p:nvSpPr>
          <p:cNvPr id="46095" name="Text Box 15"/>
          <p:cNvSpPr txBox="1">
            <a:spLocks noChangeArrowheads="1"/>
          </p:cNvSpPr>
          <p:nvPr/>
        </p:nvSpPr>
        <p:spPr bwMode="auto">
          <a:xfrm>
            <a:off x="3294733" y="5549676"/>
            <a:ext cx="2173758" cy="815608"/>
          </a:xfrm>
          <a:prstGeom prst="rect">
            <a:avLst/>
          </a:prstGeom>
          <a:noFill/>
          <a:ln w="9525">
            <a:noFill/>
            <a:miter lim="800000"/>
            <a:headEnd/>
            <a:tailEnd/>
          </a:ln>
        </p:spPr>
        <p:txBody>
          <a:bodyPr wrap="square">
            <a:spAutoFit/>
          </a:bodyPr>
          <a:lstStyle/>
          <a:p>
            <a:pPr algn="r">
              <a:spcBef>
                <a:spcPct val="50000"/>
              </a:spcBef>
            </a:pPr>
            <a:r>
              <a:rPr lang="en-US" sz="2000" dirty="0" smtClean="0"/>
              <a:t>Expected Risk</a:t>
            </a:r>
            <a:endParaRPr lang="en-US" sz="2000" dirty="0"/>
          </a:p>
          <a:p>
            <a:pPr>
              <a:spcBef>
                <a:spcPct val="50000"/>
              </a:spcBef>
            </a:pPr>
            <a:endParaRPr lang="en-US" dirty="0"/>
          </a:p>
        </p:txBody>
      </p:sp>
      <p:sp>
        <p:nvSpPr>
          <p:cNvPr id="46096" name="Text Box 16"/>
          <p:cNvSpPr txBox="1">
            <a:spLocks noChangeArrowheads="1"/>
          </p:cNvSpPr>
          <p:nvPr/>
        </p:nvSpPr>
        <p:spPr bwMode="auto">
          <a:xfrm rot="16200000">
            <a:off x="-19843" y="2731432"/>
            <a:ext cx="2735262" cy="396875"/>
          </a:xfrm>
          <a:prstGeom prst="rect">
            <a:avLst/>
          </a:prstGeom>
          <a:noFill/>
          <a:ln w="9525">
            <a:noFill/>
            <a:miter lim="800000"/>
            <a:headEnd/>
            <a:tailEnd/>
          </a:ln>
        </p:spPr>
        <p:txBody>
          <a:bodyPr>
            <a:spAutoFit/>
          </a:bodyPr>
          <a:lstStyle/>
          <a:p>
            <a:pPr>
              <a:spcBef>
                <a:spcPct val="50000"/>
              </a:spcBef>
            </a:pPr>
            <a:r>
              <a:rPr lang="en-US" sz="2000" dirty="0"/>
              <a:t>Expected Return</a:t>
            </a:r>
          </a:p>
        </p:txBody>
      </p:sp>
      <p:sp>
        <p:nvSpPr>
          <p:cNvPr id="46097" name="Text Box 17"/>
          <p:cNvSpPr txBox="1">
            <a:spLocks noChangeArrowheads="1"/>
          </p:cNvSpPr>
          <p:nvPr/>
        </p:nvSpPr>
        <p:spPr bwMode="auto">
          <a:xfrm>
            <a:off x="6078301" y="2046419"/>
            <a:ext cx="2232025" cy="338138"/>
          </a:xfrm>
          <a:prstGeom prst="rect">
            <a:avLst/>
          </a:prstGeom>
          <a:noFill/>
          <a:ln w="9525">
            <a:noFill/>
            <a:miter lim="800000"/>
            <a:headEnd/>
            <a:tailEnd/>
          </a:ln>
        </p:spPr>
        <p:txBody>
          <a:bodyPr>
            <a:spAutoFit/>
          </a:bodyPr>
          <a:lstStyle/>
          <a:p>
            <a:pPr>
              <a:spcBef>
                <a:spcPct val="50000"/>
              </a:spcBef>
            </a:pPr>
            <a:r>
              <a:rPr lang="en-US" sz="1600" dirty="0"/>
              <a:t>Wealth Creation</a:t>
            </a:r>
          </a:p>
        </p:txBody>
      </p:sp>
      <p:sp>
        <p:nvSpPr>
          <p:cNvPr id="46098" name="Text Box 18"/>
          <p:cNvSpPr txBox="1">
            <a:spLocks noChangeArrowheads="1"/>
          </p:cNvSpPr>
          <p:nvPr/>
        </p:nvSpPr>
        <p:spPr bwMode="auto">
          <a:xfrm>
            <a:off x="4277578" y="2679518"/>
            <a:ext cx="2169994" cy="338554"/>
          </a:xfrm>
          <a:prstGeom prst="rect">
            <a:avLst/>
          </a:prstGeom>
          <a:noFill/>
          <a:ln w="9525">
            <a:noFill/>
            <a:miter lim="800000"/>
            <a:headEnd/>
            <a:tailEnd/>
          </a:ln>
        </p:spPr>
        <p:txBody>
          <a:bodyPr wrap="square">
            <a:spAutoFit/>
          </a:bodyPr>
          <a:lstStyle/>
          <a:p>
            <a:pPr>
              <a:spcBef>
                <a:spcPct val="50000"/>
              </a:spcBef>
            </a:pPr>
            <a:r>
              <a:rPr lang="en-US" sz="1600" dirty="0"/>
              <a:t>Wealth Preservation</a:t>
            </a:r>
          </a:p>
        </p:txBody>
      </p:sp>
      <p:sp>
        <p:nvSpPr>
          <p:cNvPr id="46099" name="Text Box 19"/>
          <p:cNvSpPr txBox="1">
            <a:spLocks noChangeArrowheads="1"/>
          </p:cNvSpPr>
          <p:nvPr/>
        </p:nvSpPr>
        <p:spPr bwMode="auto">
          <a:xfrm>
            <a:off x="3677290" y="3060369"/>
            <a:ext cx="2133600" cy="338138"/>
          </a:xfrm>
          <a:prstGeom prst="rect">
            <a:avLst/>
          </a:prstGeom>
          <a:noFill/>
          <a:ln w="9525">
            <a:noFill/>
            <a:miter lim="800000"/>
            <a:headEnd/>
            <a:tailEnd/>
          </a:ln>
        </p:spPr>
        <p:txBody>
          <a:bodyPr>
            <a:spAutoFit/>
          </a:bodyPr>
          <a:lstStyle/>
          <a:p>
            <a:pPr>
              <a:spcBef>
                <a:spcPct val="50000"/>
              </a:spcBef>
            </a:pPr>
            <a:r>
              <a:rPr lang="en-US" sz="1600" dirty="0"/>
              <a:t>Capital Protection</a:t>
            </a:r>
          </a:p>
        </p:txBody>
      </p:sp>
      <p:sp>
        <p:nvSpPr>
          <p:cNvPr id="46100" name="Text Box 20"/>
          <p:cNvSpPr txBox="1">
            <a:spLocks noChangeArrowheads="1"/>
          </p:cNvSpPr>
          <p:nvPr/>
        </p:nvSpPr>
        <p:spPr bwMode="auto">
          <a:xfrm>
            <a:off x="3130550" y="3682239"/>
            <a:ext cx="2232025" cy="336550"/>
          </a:xfrm>
          <a:prstGeom prst="rect">
            <a:avLst/>
          </a:prstGeom>
          <a:noFill/>
          <a:ln w="9525">
            <a:noFill/>
            <a:miter lim="800000"/>
            <a:headEnd/>
            <a:tailEnd/>
          </a:ln>
        </p:spPr>
        <p:txBody>
          <a:bodyPr>
            <a:spAutoFit/>
          </a:bodyPr>
          <a:lstStyle/>
          <a:p>
            <a:pPr>
              <a:spcBef>
                <a:spcPct val="50000"/>
              </a:spcBef>
            </a:pPr>
            <a:r>
              <a:rPr lang="en-US" sz="1600" dirty="0" smtClean="0"/>
              <a:t>Capital Guarantee</a:t>
            </a:r>
            <a:endParaRPr lang="en-US" sz="1600" dirty="0"/>
          </a:p>
        </p:txBody>
      </p:sp>
      <p:sp>
        <p:nvSpPr>
          <p:cNvPr id="46101" name="Text Box 21"/>
          <p:cNvSpPr txBox="1">
            <a:spLocks noChangeArrowheads="1"/>
          </p:cNvSpPr>
          <p:nvPr/>
        </p:nvSpPr>
        <p:spPr bwMode="auto">
          <a:xfrm>
            <a:off x="2307014" y="4683456"/>
            <a:ext cx="1762124" cy="338554"/>
          </a:xfrm>
          <a:prstGeom prst="rect">
            <a:avLst/>
          </a:prstGeom>
          <a:noFill/>
          <a:ln w="9525">
            <a:noFill/>
            <a:miter lim="800000"/>
            <a:headEnd/>
            <a:tailEnd/>
          </a:ln>
        </p:spPr>
        <p:txBody>
          <a:bodyPr wrap="square">
            <a:spAutoFit/>
          </a:bodyPr>
          <a:lstStyle/>
          <a:p>
            <a:pPr>
              <a:spcBef>
                <a:spcPct val="50000"/>
              </a:spcBef>
            </a:pPr>
            <a:r>
              <a:rPr lang="en-US" sz="1600" dirty="0"/>
              <a:t>Money Market</a:t>
            </a:r>
          </a:p>
        </p:txBody>
      </p:sp>
      <p:sp>
        <p:nvSpPr>
          <p:cNvPr id="22" name="Text Box 21"/>
          <p:cNvSpPr txBox="1">
            <a:spLocks noChangeArrowheads="1"/>
          </p:cNvSpPr>
          <p:nvPr/>
        </p:nvSpPr>
        <p:spPr bwMode="auto">
          <a:xfrm>
            <a:off x="5060276" y="2327919"/>
            <a:ext cx="2162791" cy="338554"/>
          </a:xfrm>
          <a:prstGeom prst="rect">
            <a:avLst/>
          </a:prstGeom>
          <a:noFill/>
          <a:ln w="9525">
            <a:noFill/>
            <a:miter lim="800000"/>
            <a:headEnd/>
            <a:tailEnd/>
          </a:ln>
        </p:spPr>
        <p:txBody>
          <a:bodyPr wrap="square">
            <a:spAutoFit/>
          </a:bodyPr>
          <a:lstStyle/>
          <a:p>
            <a:pPr>
              <a:spcBef>
                <a:spcPct val="50000"/>
              </a:spcBef>
            </a:pPr>
            <a:r>
              <a:rPr lang="en-US" sz="1600" dirty="0" smtClean="0"/>
              <a:t>Shari’ah Compliant</a:t>
            </a:r>
            <a:endParaRPr lang="en-US" sz="1600" dirty="0"/>
          </a:p>
        </p:txBody>
      </p:sp>
      <p:sp>
        <p:nvSpPr>
          <p:cNvPr id="23" name="Oval 14"/>
          <p:cNvSpPr>
            <a:spLocks noChangeArrowheads="1"/>
          </p:cNvSpPr>
          <p:nvPr/>
        </p:nvSpPr>
        <p:spPr bwMode="auto">
          <a:xfrm>
            <a:off x="4013396" y="2734495"/>
            <a:ext cx="114300" cy="114300"/>
          </a:xfrm>
          <a:prstGeom prst="ellipse">
            <a:avLst/>
          </a:prstGeom>
          <a:solidFill>
            <a:srgbClr val="FF0000"/>
          </a:solidFill>
          <a:ln w="9525">
            <a:solidFill>
              <a:srgbClr val="000000"/>
            </a:solidFill>
            <a:round/>
            <a:headEnd/>
            <a:tailEnd/>
          </a:ln>
        </p:spPr>
        <p:txBody>
          <a:bodyPr/>
          <a:lstStyle/>
          <a:p>
            <a:endParaRPr lang="en-ZA"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LifeStage Model - Current</a:t>
            </a:r>
            <a:endParaRPr lang="en-US" dirty="0"/>
          </a:p>
        </p:txBody>
      </p:sp>
      <p:pic>
        <p:nvPicPr>
          <p:cNvPr id="6" name="Content Placeholder 5"/>
          <p:cNvPicPr>
            <a:picLocks noGrp="1"/>
          </p:cNvPicPr>
          <p:nvPr>
            <p:ph idx="1"/>
          </p:nvPr>
        </p:nvPicPr>
        <p:blipFill>
          <a:blip r:embed="rId2" cstate="print"/>
          <a:srcRect/>
          <a:stretch>
            <a:fillRect/>
          </a:stretch>
        </p:blipFill>
        <p:spPr bwMode="auto">
          <a:xfrm>
            <a:off x="304800" y="1685925"/>
            <a:ext cx="8534400" cy="2188121"/>
          </a:xfrm>
          <a:prstGeom prst="rect">
            <a:avLst/>
          </a:prstGeom>
          <a:solidFill>
            <a:schemeClr val="tx1"/>
          </a:solidFill>
          <a:ln w="19050">
            <a:solidFill>
              <a:schemeClr val="tx1"/>
            </a:solidFill>
            <a:miter lim="800000"/>
            <a:headEnd/>
            <a:tailEnd/>
          </a:ln>
        </p:spPr>
      </p:pic>
      <p:sp>
        <p:nvSpPr>
          <p:cNvPr id="4" name="TextBox 3"/>
          <p:cNvSpPr txBox="1"/>
          <p:nvPr/>
        </p:nvSpPr>
        <p:spPr>
          <a:xfrm>
            <a:off x="469900" y="4254500"/>
            <a:ext cx="7505700" cy="646331"/>
          </a:xfrm>
          <a:prstGeom prst="rect">
            <a:avLst/>
          </a:prstGeom>
          <a:noFill/>
        </p:spPr>
        <p:txBody>
          <a:bodyPr wrap="square" rtlCol="0">
            <a:spAutoFit/>
          </a:bodyPr>
          <a:lstStyle/>
          <a:p>
            <a:r>
              <a:rPr lang="en-US" dirty="0" smtClean="0"/>
              <a:t>In 2017, the Board of Trustees have approved changes to the current investment choice framework</a:t>
            </a:r>
            <a:endParaRPr lang="en-ZA"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US" dirty="0"/>
              <a:t>Annuity Targeting </a:t>
            </a:r>
            <a:r>
              <a:rPr lang="en-US" dirty="0" smtClean="0"/>
              <a:t>Portfolios - Considerations </a:t>
            </a:r>
            <a:endParaRPr lang="en-ZA" dirty="0"/>
          </a:p>
        </p:txBody>
      </p:sp>
      <p:sp>
        <p:nvSpPr>
          <p:cNvPr id="37891" name="Content Placeholder 2"/>
          <p:cNvSpPr>
            <a:spLocks noGrp="1"/>
          </p:cNvSpPr>
          <p:nvPr>
            <p:ph idx="1"/>
          </p:nvPr>
        </p:nvSpPr>
        <p:spPr>
          <a:xfrm>
            <a:off x="304800" y="1214651"/>
            <a:ext cx="8534400" cy="5106987"/>
          </a:xfrm>
        </p:spPr>
        <p:txBody>
          <a:bodyPr>
            <a:normAutofit lnSpcReduction="10000"/>
          </a:bodyPr>
          <a:lstStyle/>
          <a:p>
            <a:r>
              <a:rPr lang="en-US" sz="1800" dirty="0"/>
              <a:t>A member’s retirement investment horizon does not end at age 65, </a:t>
            </a:r>
            <a:r>
              <a:rPr lang="en-US" sz="1800" b="1" dirty="0">
                <a:solidFill>
                  <a:srgbClr val="ED8B00"/>
                </a:solidFill>
              </a:rPr>
              <a:t>but will continue into retirement </a:t>
            </a:r>
            <a:r>
              <a:rPr lang="en-US" sz="1800" dirty="0"/>
              <a:t>as long as they receive a monthly pension</a:t>
            </a:r>
          </a:p>
          <a:p>
            <a:endParaRPr lang="en-US" sz="1800" dirty="0"/>
          </a:p>
          <a:p>
            <a:r>
              <a:rPr lang="en-US" sz="1800" dirty="0"/>
              <a:t>Therefore, it is </a:t>
            </a:r>
            <a:r>
              <a:rPr lang="en-US" sz="1800" b="1" dirty="0">
                <a:solidFill>
                  <a:srgbClr val="ED8B00"/>
                </a:solidFill>
              </a:rPr>
              <a:t>important to also match a member’s pre-retirement investment strategy to what a member plans to do with their benefit after retirement</a:t>
            </a:r>
          </a:p>
          <a:p>
            <a:endParaRPr lang="en-ZA" sz="1800" dirty="0"/>
          </a:p>
          <a:p>
            <a:r>
              <a:rPr lang="en-US" sz="1800" dirty="0"/>
              <a:t>Members in a retirement fund can and do have </a:t>
            </a:r>
            <a:r>
              <a:rPr lang="en-US" sz="1800" b="1" dirty="0">
                <a:solidFill>
                  <a:srgbClr val="ED8B00"/>
                </a:solidFill>
              </a:rPr>
              <a:t>very different needs</a:t>
            </a:r>
            <a:r>
              <a:rPr lang="en-US" sz="1800" dirty="0"/>
              <a:t>, both before AND after retiring, therefore a member choice framework must take cognizance of this fact</a:t>
            </a:r>
          </a:p>
          <a:p>
            <a:endParaRPr lang="en-US" sz="1800" dirty="0"/>
          </a:p>
          <a:p>
            <a:r>
              <a:rPr lang="en-US" sz="1800" dirty="0" smtClean="0"/>
              <a:t>In summary, members can make the following decisions at the point of retirement:</a:t>
            </a:r>
            <a:endParaRPr lang="en-ZA" sz="1800" dirty="0" smtClean="0"/>
          </a:p>
          <a:p>
            <a:pPr lvl="1">
              <a:buFont typeface="+mj-lt"/>
              <a:buAutoNum type="arabicPeriod"/>
            </a:pPr>
            <a:r>
              <a:rPr lang="en-US" sz="1600" dirty="0" smtClean="0"/>
              <a:t>Invest in a </a:t>
            </a:r>
            <a:r>
              <a:rPr lang="en-US" sz="1600" b="1" u="sng" dirty="0" smtClean="0">
                <a:solidFill>
                  <a:srgbClr val="ED8B00"/>
                </a:solidFill>
              </a:rPr>
              <a:t>living annuity</a:t>
            </a:r>
            <a:r>
              <a:rPr lang="en-US" sz="1600" dirty="0" smtClean="0">
                <a:solidFill>
                  <a:srgbClr val="ED8B00"/>
                </a:solidFill>
              </a:rPr>
              <a:t> </a:t>
            </a:r>
            <a:r>
              <a:rPr lang="en-US" sz="1600" dirty="0" smtClean="0"/>
              <a:t>with a </a:t>
            </a:r>
            <a:r>
              <a:rPr lang="en-US" sz="1600" b="1" dirty="0" smtClean="0"/>
              <a:t>high allocation to equities</a:t>
            </a:r>
            <a:endParaRPr lang="en-ZA" sz="1600" b="1" dirty="0" smtClean="0"/>
          </a:p>
          <a:p>
            <a:pPr lvl="1">
              <a:buFont typeface="+mj-lt"/>
              <a:buAutoNum type="arabicPeriod"/>
            </a:pPr>
            <a:r>
              <a:rPr lang="en-US" sz="1600" dirty="0" smtClean="0"/>
              <a:t>Invest in a </a:t>
            </a:r>
            <a:r>
              <a:rPr lang="en-US" sz="1600" b="1" u="sng" dirty="0" smtClean="0">
                <a:solidFill>
                  <a:srgbClr val="ED8B00"/>
                </a:solidFill>
              </a:rPr>
              <a:t>living annuity</a:t>
            </a:r>
            <a:r>
              <a:rPr lang="en-US" sz="1600" dirty="0" smtClean="0">
                <a:solidFill>
                  <a:srgbClr val="ED8B00"/>
                </a:solidFill>
              </a:rPr>
              <a:t> </a:t>
            </a:r>
            <a:r>
              <a:rPr lang="en-US" sz="1600" dirty="0" smtClean="0"/>
              <a:t>with a </a:t>
            </a:r>
            <a:r>
              <a:rPr lang="en-US" sz="1600" b="1" dirty="0" smtClean="0"/>
              <a:t>low- to- medium allocation to equities</a:t>
            </a:r>
            <a:endParaRPr lang="en-ZA" sz="1600" b="1" dirty="0" smtClean="0"/>
          </a:p>
          <a:p>
            <a:pPr lvl="1">
              <a:buFont typeface="+mj-lt"/>
              <a:buAutoNum type="arabicPeriod"/>
            </a:pPr>
            <a:r>
              <a:rPr lang="en-US" sz="1600" dirty="0" smtClean="0"/>
              <a:t>Take their retirement benefit in </a:t>
            </a:r>
            <a:r>
              <a:rPr lang="en-US" sz="1600" b="1" u="sng" dirty="0" smtClean="0">
                <a:solidFill>
                  <a:srgbClr val="ED8B00"/>
                </a:solidFill>
              </a:rPr>
              <a:t>cash</a:t>
            </a:r>
            <a:r>
              <a:rPr lang="en-US" sz="1600" dirty="0" smtClean="0"/>
              <a:t> (in whole or in part, depending on the value)</a:t>
            </a:r>
            <a:endParaRPr lang="en-ZA" sz="1600" dirty="0" smtClean="0"/>
          </a:p>
          <a:p>
            <a:pPr lvl="1">
              <a:buFont typeface="+mj-lt"/>
              <a:buAutoNum type="arabicPeriod"/>
            </a:pPr>
            <a:r>
              <a:rPr lang="en-US" sz="1600" dirty="0" smtClean="0"/>
              <a:t>Invest in a </a:t>
            </a:r>
            <a:r>
              <a:rPr lang="en-US" sz="1600" b="1" u="sng" dirty="0" smtClean="0">
                <a:solidFill>
                  <a:srgbClr val="ED8B00"/>
                </a:solidFill>
              </a:rPr>
              <a:t>life, with-profit or inflation-linked annuity</a:t>
            </a:r>
            <a:r>
              <a:rPr lang="en-US" sz="1600" dirty="0" smtClean="0">
                <a:solidFill>
                  <a:srgbClr val="ED8B00"/>
                </a:solidFill>
              </a:rPr>
              <a:t> </a:t>
            </a:r>
            <a:endParaRPr lang="en-ZA" sz="1600" dirty="0" smtClean="0">
              <a:solidFill>
                <a:srgbClr val="ED8B00"/>
              </a:solidFill>
            </a:endParaRPr>
          </a:p>
          <a:p>
            <a:endParaRPr lang="en-ZA" sz="1800" dirty="0"/>
          </a:p>
          <a:p>
            <a:pPr marL="465138" indent="-465138" eaLnBrk="1" hangingPunct="1">
              <a:lnSpc>
                <a:spcPct val="80000"/>
              </a:lnSpc>
              <a:buFont typeface="Wingdings" pitchFamily="2" charset="2"/>
              <a:buChar char="§"/>
            </a:pPr>
            <a:endParaRPr lang="en-US" sz="2400" dirty="0" smtClean="0">
              <a:ea typeface="ＭＳ Ｐゴシック" pitchFamily="34" charset="-128"/>
            </a:endParaRPr>
          </a:p>
        </p:txBody>
      </p:sp>
    </p:spTree>
    <p:extLst>
      <p:ext uri="{BB962C8B-B14F-4D97-AF65-F5344CB8AC3E}">
        <p14:creationId xmlns:p14="http://schemas.microsoft.com/office/powerpoint/2010/main" xmlns="" val="163790589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ED8B00"/>
      </a:dk2>
      <a:lt2>
        <a:srgbClr val="EEECE1"/>
      </a:lt2>
      <a:accent1>
        <a:srgbClr val="FADD80"/>
      </a:accent1>
      <a:accent2>
        <a:srgbClr val="A2AD00"/>
      </a:accent2>
      <a:accent3>
        <a:srgbClr val="739ABC"/>
      </a:accent3>
      <a:accent4>
        <a:srgbClr val="E0D760"/>
      </a:accent4>
      <a:accent5>
        <a:srgbClr val="E28A9E"/>
      </a:accent5>
      <a:accent6>
        <a:srgbClr val="9EB28F"/>
      </a:accent6>
      <a:hlink>
        <a:srgbClr val="72B5CC"/>
      </a:hlink>
      <a:folHlink>
        <a:srgbClr val="0070C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8D916E2FC3EA44FBA29A2CCEDBF5D4F" ma:contentTypeVersion="0" ma:contentTypeDescription="Create a new document." ma:contentTypeScope="" ma:versionID="2f158b931651a9e434aee07281e9e09d">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4F741613-77AE-4AAC-9634-C4A5B30E458D}">
  <ds:schemaRefs>
    <ds:schemaRef ds:uri="http://schemas.microsoft.com/sharepoint/v3/contenttype/forms"/>
  </ds:schemaRefs>
</ds:datastoreItem>
</file>

<file path=customXml/itemProps2.xml><?xml version="1.0" encoding="utf-8"?>
<ds:datastoreItem xmlns:ds="http://schemas.openxmlformats.org/officeDocument/2006/customXml" ds:itemID="{44BFD6EF-D75D-44DD-864D-1937D72CB22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873EC9EB-F947-44F7-922A-3B104777C164}">
  <ds:schemaRefs>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purl.org/dc/elements/1.1/"/>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Urban.thmx</Template>
  <TotalTime>9529</TotalTime>
  <Words>1339</Words>
  <Application>Microsoft Office PowerPoint</Application>
  <PresentationFormat>On-screen Show (4:3)</PresentationFormat>
  <Paragraphs>273</Paragraphs>
  <Slides>42</Slides>
  <Notes>3</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Office Theme</vt:lpstr>
      <vt:lpstr>University of Johannesburg</vt:lpstr>
      <vt:lpstr>Slide 2</vt:lpstr>
      <vt:lpstr>Slide 3</vt:lpstr>
      <vt:lpstr>Slide 4</vt:lpstr>
      <vt:lpstr>Considerations for Members</vt:lpstr>
      <vt:lpstr>LifeStage Model – Default / Trustee Choice</vt:lpstr>
      <vt:lpstr>  Risk-Return Profile</vt:lpstr>
      <vt:lpstr>LifeStage Model - Current</vt:lpstr>
      <vt:lpstr>Annuity Targeting Portfolios - Considerations </vt:lpstr>
      <vt:lpstr>Annuity Targeting Portfolios - Changes</vt:lpstr>
      <vt:lpstr>Life, with-profit and inflation-linked annuities - Protector Portfolio</vt:lpstr>
      <vt:lpstr>Annuity Targeting Channels</vt:lpstr>
      <vt:lpstr>Member Advice Framework</vt:lpstr>
      <vt:lpstr>Slide 14</vt:lpstr>
      <vt:lpstr>Portfolio Options</vt:lpstr>
      <vt:lpstr>Wealth Creation</vt:lpstr>
      <vt:lpstr>Wealth Preservation (Phase-down 3 Portfolio)</vt:lpstr>
      <vt:lpstr>Capital Protection</vt:lpstr>
      <vt:lpstr>Money Market</vt:lpstr>
      <vt:lpstr>Capital Guarantee Portfolio</vt:lpstr>
      <vt:lpstr>Shari’ah Portfolio</vt:lpstr>
      <vt:lpstr>Protector Portfolio</vt:lpstr>
      <vt:lpstr>Slide 23</vt:lpstr>
      <vt:lpstr>Asset class performance - 31 December 2017</vt:lpstr>
      <vt:lpstr>Calendar Year Asset Class Returns – 31 December 2017</vt:lpstr>
      <vt:lpstr>Multi-period Asset Class Returns – 10 years to 31 December 2017</vt:lpstr>
      <vt:lpstr>Wealth Creation (Net)</vt:lpstr>
      <vt:lpstr>Wealth Creation (Net)</vt:lpstr>
      <vt:lpstr>Capital Protection Portfolio (Net)</vt:lpstr>
      <vt:lpstr>Capital Protection Portfolio (Net)</vt:lpstr>
      <vt:lpstr>Phase-down Portfolio 3/Wealth Preservation (Net)</vt:lpstr>
      <vt:lpstr>Capital Guarantee Portfolio (Net)</vt:lpstr>
      <vt:lpstr>Shari’ah Portfolio (Net)</vt:lpstr>
      <vt:lpstr>Money Market Portfolio (Net)</vt:lpstr>
      <vt:lpstr>Thank you</vt:lpstr>
      <vt:lpstr>Wealth Creation (Net)</vt:lpstr>
      <vt:lpstr>Wealth Creation (Net)</vt:lpstr>
      <vt:lpstr>Capital Protection Portfolio (Net)</vt:lpstr>
      <vt:lpstr>Capital Guarantee Portfolio (Net)</vt:lpstr>
      <vt:lpstr>Shari’ah Portfolio (Net)</vt:lpstr>
      <vt:lpstr>Money Market Portfolio (Net)</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Anthea Maginley</dc:creator>
  <cp:lastModifiedBy>MyersonN</cp:lastModifiedBy>
  <cp:revision>258</cp:revision>
  <dcterms:created xsi:type="dcterms:W3CDTF">2011-06-02T08:17:29Z</dcterms:created>
  <dcterms:modified xsi:type="dcterms:W3CDTF">2018-02-25T19:40:36Z</dcterms:modified>
</cp:coreProperties>
</file>